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pptx" ContentType="application/vnd.openxmlformats-officedocument.presentationml.presentatio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90"/>
  </p:notesMasterIdLst>
  <p:handoutMasterIdLst>
    <p:handoutMasterId r:id="rId91"/>
  </p:handoutMasterIdLst>
  <p:sldIdLst>
    <p:sldId id="256" r:id="rId2"/>
    <p:sldId id="257" r:id="rId3"/>
    <p:sldId id="264" r:id="rId4"/>
    <p:sldId id="267" r:id="rId5"/>
    <p:sldId id="298" r:id="rId6"/>
    <p:sldId id="282" r:id="rId7"/>
    <p:sldId id="374" r:id="rId8"/>
    <p:sldId id="387" r:id="rId9"/>
    <p:sldId id="380" r:id="rId10"/>
    <p:sldId id="300" r:id="rId11"/>
    <p:sldId id="412" r:id="rId12"/>
    <p:sldId id="303" r:id="rId13"/>
    <p:sldId id="304" r:id="rId14"/>
    <p:sldId id="283" r:id="rId15"/>
    <p:sldId id="302" r:id="rId16"/>
    <p:sldId id="416" r:id="rId17"/>
    <p:sldId id="299" r:id="rId18"/>
    <p:sldId id="396" r:id="rId19"/>
    <p:sldId id="397" r:id="rId20"/>
    <p:sldId id="285" r:id="rId21"/>
    <p:sldId id="305" r:id="rId22"/>
    <p:sldId id="259" r:id="rId23"/>
    <p:sldId id="293" r:id="rId24"/>
    <p:sldId id="390" r:id="rId25"/>
    <p:sldId id="398" r:id="rId26"/>
    <p:sldId id="399" r:id="rId27"/>
    <p:sldId id="400" r:id="rId28"/>
    <p:sldId id="401" r:id="rId29"/>
    <p:sldId id="402" r:id="rId30"/>
    <p:sldId id="403" r:id="rId31"/>
    <p:sldId id="413" r:id="rId32"/>
    <p:sldId id="404" r:id="rId33"/>
    <p:sldId id="405" r:id="rId34"/>
    <p:sldId id="292" r:id="rId35"/>
    <p:sldId id="287" r:id="rId36"/>
    <p:sldId id="288" r:id="rId37"/>
    <p:sldId id="289" r:id="rId38"/>
    <p:sldId id="290" r:id="rId39"/>
    <p:sldId id="307" r:id="rId40"/>
    <p:sldId id="309" r:id="rId41"/>
    <p:sldId id="310" r:id="rId42"/>
    <p:sldId id="311" r:id="rId43"/>
    <p:sldId id="406" r:id="rId44"/>
    <p:sldId id="407" r:id="rId45"/>
    <p:sldId id="408" r:id="rId46"/>
    <p:sldId id="395" r:id="rId47"/>
    <p:sldId id="377" r:id="rId48"/>
    <p:sldId id="315" r:id="rId49"/>
    <p:sldId id="314" r:id="rId50"/>
    <p:sldId id="312" r:id="rId51"/>
    <p:sldId id="277" r:id="rId52"/>
    <p:sldId id="327" r:id="rId53"/>
    <p:sldId id="339" r:id="rId54"/>
    <p:sldId id="340" r:id="rId55"/>
    <p:sldId id="341" r:id="rId56"/>
    <p:sldId id="342" r:id="rId57"/>
    <p:sldId id="343" r:id="rId58"/>
    <p:sldId id="369" r:id="rId59"/>
    <p:sldId id="321" r:id="rId60"/>
    <p:sldId id="322" r:id="rId61"/>
    <p:sldId id="323" r:id="rId62"/>
    <p:sldId id="324" r:id="rId63"/>
    <p:sldId id="332" r:id="rId64"/>
    <p:sldId id="330" r:id="rId65"/>
    <p:sldId id="333" r:id="rId66"/>
    <p:sldId id="334" r:id="rId67"/>
    <p:sldId id="326" r:id="rId68"/>
    <p:sldId id="356" r:id="rId69"/>
    <p:sldId id="362" r:id="rId70"/>
    <p:sldId id="273" r:id="rId71"/>
    <p:sldId id="286" r:id="rId72"/>
    <p:sldId id="409" r:id="rId73"/>
    <p:sldId id="410" r:id="rId74"/>
    <p:sldId id="411" r:id="rId75"/>
    <p:sldId id="263" r:id="rId76"/>
    <p:sldId id="319" r:id="rId77"/>
    <p:sldId id="388" r:id="rId78"/>
    <p:sldId id="320" r:id="rId79"/>
    <p:sldId id="381" r:id="rId80"/>
    <p:sldId id="385" r:id="rId81"/>
    <p:sldId id="393" r:id="rId82"/>
    <p:sldId id="392" r:id="rId83"/>
    <p:sldId id="386" r:id="rId84"/>
    <p:sldId id="280" r:id="rId85"/>
    <p:sldId id="394" r:id="rId86"/>
    <p:sldId id="316" r:id="rId87"/>
    <p:sldId id="318" r:id="rId88"/>
    <p:sldId id="415"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9" autoAdjust="0"/>
    <p:restoredTop sz="61896" autoAdjust="0"/>
  </p:normalViewPr>
  <p:slideViewPr>
    <p:cSldViewPr>
      <p:cViewPr>
        <p:scale>
          <a:sx n="60" d="100"/>
          <a:sy n="60" d="100"/>
        </p:scale>
        <p:origin x="-56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6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CE51C1-19FC-482A-94E8-C48FA9DE083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3C91C21-1305-47E6-AA70-27AA54242B3C}">
      <dgm:prSet phldrT="[Text]" custT="1"/>
      <dgm:spPr/>
      <dgm:t>
        <a:bodyPr/>
        <a:lstStyle/>
        <a:p>
          <a:r>
            <a:rPr lang="en-US" sz="2400" b="1" dirty="0" smtClean="0"/>
            <a:t>LTEL Meeting Structures</a:t>
          </a:r>
          <a:endParaRPr lang="en-US" sz="2400" b="1" dirty="0"/>
        </a:p>
      </dgm:t>
    </dgm:pt>
    <dgm:pt modelId="{22931E34-A3E0-4627-917C-2191CF0128EF}" type="parTrans" cxnId="{0001E83B-58A6-40CF-9D89-8E5A35903322}">
      <dgm:prSet/>
      <dgm:spPr/>
      <dgm:t>
        <a:bodyPr/>
        <a:lstStyle/>
        <a:p>
          <a:endParaRPr lang="en-US"/>
        </a:p>
      </dgm:t>
    </dgm:pt>
    <dgm:pt modelId="{AD2F4913-C68D-4E8C-A238-2A77E545854E}" type="sibTrans" cxnId="{0001E83B-58A6-40CF-9D89-8E5A35903322}">
      <dgm:prSet/>
      <dgm:spPr/>
      <dgm:t>
        <a:bodyPr/>
        <a:lstStyle/>
        <a:p>
          <a:endParaRPr lang="en-US"/>
        </a:p>
      </dgm:t>
    </dgm:pt>
    <dgm:pt modelId="{4B93D298-AEA0-4EF7-9841-70CA1A276740}">
      <dgm:prSet phldrT="[Text]" custT="1"/>
      <dgm:spPr/>
      <dgm:t>
        <a:bodyPr/>
        <a:lstStyle/>
        <a:p>
          <a:r>
            <a:rPr lang="en-US" sz="2000" dirty="0" smtClean="0"/>
            <a:t>Individual Conferences</a:t>
          </a:r>
          <a:endParaRPr lang="en-US" sz="2000" dirty="0"/>
        </a:p>
      </dgm:t>
    </dgm:pt>
    <dgm:pt modelId="{06AE0894-7CFC-484E-B057-B64B3DBECAC8}" type="parTrans" cxnId="{ADE1C1EA-9EED-42FA-830A-04439F2740F8}">
      <dgm:prSet/>
      <dgm:spPr/>
      <dgm:t>
        <a:bodyPr/>
        <a:lstStyle/>
        <a:p>
          <a:endParaRPr lang="en-US"/>
        </a:p>
      </dgm:t>
    </dgm:pt>
    <dgm:pt modelId="{5FA6FB85-87BC-41E4-8B02-17463AF47FC9}" type="sibTrans" cxnId="{ADE1C1EA-9EED-42FA-830A-04439F2740F8}">
      <dgm:prSet/>
      <dgm:spPr/>
      <dgm:t>
        <a:bodyPr/>
        <a:lstStyle/>
        <a:p>
          <a:endParaRPr lang="en-US"/>
        </a:p>
      </dgm:t>
    </dgm:pt>
    <dgm:pt modelId="{4D259EA4-B393-458F-BD74-21E531E7DEBE}">
      <dgm:prSet phldrT="[Text]" custT="1"/>
      <dgm:spPr/>
      <dgm:t>
        <a:bodyPr/>
        <a:lstStyle/>
        <a:p>
          <a:r>
            <a:rPr lang="en-US" sz="2000" dirty="0" smtClean="0"/>
            <a:t>Group </a:t>
          </a:r>
        </a:p>
        <a:p>
          <a:r>
            <a:rPr lang="en-US" sz="2000" dirty="0" smtClean="0"/>
            <a:t>Meetings</a:t>
          </a:r>
          <a:endParaRPr lang="en-US" sz="2000" dirty="0"/>
        </a:p>
      </dgm:t>
    </dgm:pt>
    <dgm:pt modelId="{AEA697A8-D334-4429-8201-4D7876FBA7EF}" type="parTrans" cxnId="{93062414-FF07-4E70-A69E-223DD43489CF}">
      <dgm:prSet/>
      <dgm:spPr/>
      <dgm:t>
        <a:bodyPr/>
        <a:lstStyle/>
        <a:p>
          <a:endParaRPr lang="en-US"/>
        </a:p>
      </dgm:t>
    </dgm:pt>
    <dgm:pt modelId="{F99B2B5A-6765-4F5D-929F-A581785DDB87}" type="sibTrans" cxnId="{93062414-FF07-4E70-A69E-223DD43489CF}">
      <dgm:prSet/>
      <dgm:spPr/>
      <dgm:t>
        <a:bodyPr/>
        <a:lstStyle/>
        <a:p>
          <a:endParaRPr lang="en-US"/>
        </a:p>
      </dgm:t>
    </dgm:pt>
    <dgm:pt modelId="{A5A77889-FEF8-4D97-9608-321F1A82B948}">
      <dgm:prSet phldrT="[Text]"/>
      <dgm:spPr/>
      <dgm:t>
        <a:bodyPr/>
        <a:lstStyle/>
        <a:p>
          <a:r>
            <a:rPr lang="en-US" dirty="0" smtClean="0"/>
            <a:t>Large LTEL population</a:t>
          </a:r>
          <a:endParaRPr lang="en-US" dirty="0"/>
        </a:p>
      </dgm:t>
    </dgm:pt>
    <dgm:pt modelId="{EA3EAB70-AFA8-4947-A2A9-E679E131C244}" type="parTrans" cxnId="{4DDD55E2-A663-4BBF-9211-C3DAC6EF07BE}">
      <dgm:prSet/>
      <dgm:spPr/>
      <dgm:t>
        <a:bodyPr/>
        <a:lstStyle/>
        <a:p>
          <a:endParaRPr lang="en-US"/>
        </a:p>
      </dgm:t>
    </dgm:pt>
    <dgm:pt modelId="{AB3D91B3-4A43-4F6C-B88C-8B26033A8180}" type="sibTrans" cxnId="{4DDD55E2-A663-4BBF-9211-C3DAC6EF07BE}">
      <dgm:prSet/>
      <dgm:spPr/>
      <dgm:t>
        <a:bodyPr/>
        <a:lstStyle/>
        <a:p>
          <a:endParaRPr lang="en-US"/>
        </a:p>
      </dgm:t>
    </dgm:pt>
    <dgm:pt modelId="{E91CC28E-CA7C-4C91-BCBE-F73C0BA4FF40}">
      <dgm:prSet phldrT="[Text]"/>
      <dgm:spPr/>
      <dgm:t>
        <a:bodyPr/>
        <a:lstStyle/>
        <a:p>
          <a:r>
            <a:rPr lang="en-US" dirty="0" smtClean="0"/>
            <a:t>Small or Large LTEL population</a:t>
          </a:r>
          <a:endParaRPr lang="en-US" dirty="0"/>
        </a:p>
      </dgm:t>
    </dgm:pt>
    <dgm:pt modelId="{204DF2CD-3BCD-4FC6-83E9-E1FDE00BE595}" type="sibTrans" cxnId="{A56EEB8B-B727-4BF9-BBD3-ED6586E9DFBC}">
      <dgm:prSet/>
      <dgm:spPr/>
      <dgm:t>
        <a:bodyPr/>
        <a:lstStyle/>
        <a:p>
          <a:endParaRPr lang="en-US"/>
        </a:p>
      </dgm:t>
    </dgm:pt>
    <dgm:pt modelId="{574793A9-6FC9-41EE-BDC1-29491516FC72}" type="parTrans" cxnId="{A56EEB8B-B727-4BF9-BBD3-ED6586E9DFBC}">
      <dgm:prSet/>
      <dgm:spPr/>
      <dgm:t>
        <a:bodyPr/>
        <a:lstStyle/>
        <a:p>
          <a:endParaRPr lang="en-US"/>
        </a:p>
      </dgm:t>
    </dgm:pt>
    <dgm:pt modelId="{366FA389-78D5-4963-8D52-39044EA3208C}">
      <dgm:prSet phldrT="[Text]"/>
      <dgm:spPr/>
      <dgm:t>
        <a:bodyPr/>
        <a:lstStyle/>
        <a:p>
          <a:r>
            <a:rPr lang="en-US" dirty="0" smtClean="0"/>
            <a:t>Meet individually with students and/or parents </a:t>
          </a:r>
          <a:r>
            <a:rPr lang="en-US" b="1" dirty="0" smtClean="0"/>
            <a:t>together</a:t>
          </a:r>
          <a:r>
            <a:rPr lang="en-US" dirty="0" smtClean="0"/>
            <a:t> or separately if needed</a:t>
          </a:r>
          <a:endParaRPr lang="en-US" dirty="0"/>
        </a:p>
      </dgm:t>
    </dgm:pt>
    <dgm:pt modelId="{83DEF77B-9FEC-406A-8994-5E63FA82A799}" type="parTrans" cxnId="{14390598-6FBE-4674-BE09-033BC2545439}">
      <dgm:prSet/>
      <dgm:spPr/>
      <dgm:t>
        <a:bodyPr/>
        <a:lstStyle/>
        <a:p>
          <a:endParaRPr lang="en-US"/>
        </a:p>
      </dgm:t>
    </dgm:pt>
    <dgm:pt modelId="{6097C68D-17E3-47B5-9900-D1D7AD34CFE1}" type="sibTrans" cxnId="{14390598-6FBE-4674-BE09-033BC2545439}">
      <dgm:prSet/>
      <dgm:spPr/>
      <dgm:t>
        <a:bodyPr/>
        <a:lstStyle/>
        <a:p>
          <a:endParaRPr lang="en-US"/>
        </a:p>
      </dgm:t>
    </dgm:pt>
    <dgm:pt modelId="{7796865A-BD73-463F-A7D9-C86497705CBC}">
      <dgm:prSet phldrT="[Text]"/>
      <dgm:spPr/>
      <dgm:t>
        <a:bodyPr/>
        <a:lstStyle/>
        <a:p>
          <a:r>
            <a:rPr lang="en-US" dirty="0" smtClean="0"/>
            <a:t>Meet with students and/or parents together or separately in groups if needed</a:t>
          </a:r>
          <a:endParaRPr lang="en-US" dirty="0"/>
        </a:p>
      </dgm:t>
    </dgm:pt>
    <dgm:pt modelId="{5E86E922-43D4-422D-9CFD-34C476416DF9}" type="parTrans" cxnId="{9F31C73D-DFDD-4FB4-866B-F310CECBD67F}">
      <dgm:prSet/>
      <dgm:spPr/>
      <dgm:t>
        <a:bodyPr/>
        <a:lstStyle/>
        <a:p>
          <a:endParaRPr lang="en-US"/>
        </a:p>
      </dgm:t>
    </dgm:pt>
    <dgm:pt modelId="{68B6688F-3BFF-4CBF-B919-AA75E8BCDA92}" type="sibTrans" cxnId="{9F31C73D-DFDD-4FB4-866B-F310CECBD67F}">
      <dgm:prSet/>
      <dgm:spPr/>
      <dgm:t>
        <a:bodyPr/>
        <a:lstStyle/>
        <a:p>
          <a:endParaRPr lang="en-US"/>
        </a:p>
      </dgm:t>
    </dgm:pt>
    <dgm:pt modelId="{FF905CA4-1841-48EF-A578-C9BE7B3FEBCE}" type="pres">
      <dgm:prSet presAssocID="{0FCE51C1-19FC-482A-94E8-C48FA9DE083F}" presName="hierChild1" presStyleCnt="0">
        <dgm:presLayoutVars>
          <dgm:chPref val="1"/>
          <dgm:dir/>
          <dgm:animOne val="branch"/>
          <dgm:animLvl val="lvl"/>
          <dgm:resizeHandles/>
        </dgm:presLayoutVars>
      </dgm:prSet>
      <dgm:spPr/>
      <dgm:t>
        <a:bodyPr/>
        <a:lstStyle/>
        <a:p>
          <a:endParaRPr lang="en-US"/>
        </a:p>
      </dgm:t>
    </dgm:pt>
    <dgm:pt modelId="{94ACF4E2-DF8B-477F-B229-13A9D21DC5C5}" type="pres">
      <dgm:prSet presAssocID="{63C91C21-1305-47E6-AA70-27AA54242B3C}" presName="hierRoot1" presStyleCnt="0"/>
      <dgm:spPr/>
    </dgm:pt>
    <dgm:pt modelId="{48A9FFF8-FE4D-4425-ABB7-A3E9E8CC6D8B}" type="pres">
      <dgm:prSet presAssocID="{63C91C21-1305-47E6-AA70-27AA54242B3C}" presName="composite" presStyleCnt="0"/>
      <dgm:spPr/>
    </dgm:pt>
    <dgm:pt modelId="{256DC52B-A2E1-4CCB-82BC-C7FA529649A1}" type="pres">
      <dgm:prSet presAssocID="{63C91C21-1305-47E6-AA70-27AA54242B3C}" presName="background" presStyleLbl="node0" presStyleIdx="0" presStyleCnt="1"/>
      <dgm:spPr/>
    </dgm:pt>
    <dgm:pt modelId="{D1692EC5-81F4-4D21-AC3B-01690022F59D}" type="pres">
      <dgm:prSet presAssocID="{63C91C21-1305-47E6-AA70-27AA54242B3C}" presName="text" presStyleLbl="fgAcc0" presStyleIdx="0" presStyleCnt="1" custScaleX="160603">
        <dgm:presLayoutVars>
          <dgm:chPref val="3"/>
        </dgm:presLayoutVars>
      </dgm:prSet>
      <dgm:spPr/>
      <dgm:t>
        <a:bodyPr/>
        <a:lstStyle/>
        <a:p>
          <a:endParaRPr lang="en-US"/>
        </a:p>
      </dgm:t>
    </dgm:pt>
    <dgm:pt modelId="{C3717CEC-FE54-4F3C-AA9A-CE7FE49D663F}" type="pres">
      <dgm:prSet presAssocID="{63C91C21-1305-47E6-AA70-27AA54242B3C}" presName="hierChild2" presStyleCnt="0"/>
      <dgm:spPr/>
    </dgm:pt>
    <dgm:pt modelId="{DFB6A53A-A82E-4B0B-8B9E-C55BEFA30A71}" type="pres">
      <dgm:prSet presAssocID="{06AE0894-7CFC-484E-B057-B64B3DBECAC8}" presName="Name10" presStyleLbl="parChTrans1D2" presStyleIdx="0" presStyleCnt="2" custSzX="1679264"/>
      <dgm:spPr/>
      <dgm:t>
        <a:bodyPr/>
        <a:lstStyle/>
        <a:p>
          <a:endParaRPr lang="en-US"/>
        </a:p>
      </dgm:t>
    </dgm:pt>
    <dgm:pt modelId="{8FFAE5BD-D9C3-4D4E-B9AD-D9D9C49B6705}" type="pres">
      <dgm:prSet presAssocID="{4B93D298-AEA0-4EF7-9841-70CA1A276740}" presName="hierRoot2" presStyleCnt="0"/>
      <dgm:spPr/>
    </dgm:pt>
    <dgm:pt modelId="{51D47A3D-1007-4042-A5BF-E9B8346EE0E6}" type="pres">
      <dgm:prSet presAssocID="{4B93D298-AEA0-4EF7-9841-70CA1A276740}" presName="composite2" presStyleCnt="0"/>
      <dgm:spPr/>
    </dgm:pt>
    <dgm:pt modelId="{AA437FFA-4AF4-461A-B380-2B944DB1CBF0}" type="pres">
      <dgm:prSet presAssocID="{4B93D298-AEA0-4EF7-9841-70CA1A276740}" presName="background2" presStyleLbl="node2" presStyleIdx="0" presStyleCnt="2"/>
      <dgm:spPr/>
    </dgm:pt>
    <dgm:pt modelId="{D9359893-E027-4A08-9D45-D3D42CD9F498}" type="pres">
      <dgm:prSet presAssocID="{4B93D298-AEA0-4EF7-9841-70CA1A276740}" presName="text2" presStyleLbl="fgAcc2" presStyleIdx="0" presStyleCnt="2" custScaleX="160603">
        <dgm:presLayoutVars>
          <dgm:chPref val="3"/>
        </dgm:presLayoutVars>
      </dgm:prSet>
      <dgm:spPr/>
      <dgm:t>
        <a:bodyPr/>
        <a:lstStyle/>
        <a:p>
          <a:endParaRPr lang="en-US"/>
        </a:p>
      </dgm:t>
    </dgm:pt>
    <dgm:pt modelId="{146ECD7E-D55F-4AD1-9038-869FA7C2A4C1}" type="pres">
      <dgm:prSet presAssocID="{4B93D298-AEA0-4EF7-9841-70CA1A276740}" presName="hierChild3" presStyleCnt="0"/>
      <dgm:spPr/>
    </dgm:pt>
    <dgm:pt modelId="{B9207F30-9EF2-4853-8252-D9B0B42833F5}" type="pres">
      <dgm:prSet presAssocID="{574793A9-6FC9-41EE-BDC1-29491516FC72}" presName="Name17" presStyleLbl="parChTrans1D3" presStyleIdx="0" presStyleCnt="2" custSzX="146855"/>
      <dgm:spPr/>
      <dgm:t>
        <a:bodyPr/>
        <a:lstStyle/>
        <a:p>
          <a:endParaRPr lang="en-US"/>
        </a:p>
      </dgm:t>
    </dgm:pt>
    <dgm:pt modelId="{A6C3F098-DF43-4098-8E98-6BADBAF6C429}" type="pres">
      <dgm:prSet presAssocID="{E91CC28E-CA7C-4C91-BCBE-F73C0BA4FF40}" presName="hierRoot3" presStyleCnt="0"/>
      <dgm:spPr/>
    </dgm:pt>
    <dgm:pt modelId="{13D6A90B-58D9-4C35-A8F8-1124B4EC78CD}" type="pres">
      <dgm:prSet presAssocID="{E91CC28E-CA7C-4C91-BCBE-F73C0BA4FF40}" presName="composite3" presStyleCnt="0"/>
      <dgm:spPr/>
    </dgm:pt>
    <dgm:pt modelId="{1AE21C5A-F5A3-411B-A60C-EF35FE3C77E3}" type="pres">
      <dgm:prSet presAssocID="{E91CC28E-CA7C-4C91-BCBE-F73C0BA4FF40}" presName="background3" presStyleLbl="node3" presStyleIdx="0" presStyleCnt="2"/>
      <dgm:spPr/>
    </dgm:pt>
    <dgm:pt modelId="{8C93E6D0-EBFC-409B-A58F-9A5E00A4AEC6}" type="pres">
      <dgm:prSet presAssocID="{E91CC28E-CA7C-4C91-BCBE-F73C0BA4FF40}" presName="text3" presStyleLbl="fgAcc3" presStyleIdx="0" presStyleCnt="2" custScaleX="160603">
        <dgm:presLayoutVars>
          <dgm:chPref val="3"/>
        </dgm:presLayoutVars>
      </dgm:prSet>
      <dgm:spPr/>
      <dgm:t>
        <a:bodyPr/>
        <a:lstStyle/>
        <a:p>
          <a:endParaRPr lang="en-US"/>
        </a:p>
      </dgm:t>
    </dgm:pt>
    <dgm:pt modelId="{2E71235B-B849-48F8-A83D-D25034195A23}" type="pres">
      <dgm:prSet presAssocID="{E91CC28E-CA7C-4C91-BCBE-F73C0BA4FF40}" presName="hierChild4" presStyleCnt="0"/>
      <dgm:spPr/>
    </dgm:pt>
    <dgm:pt modelId="{7D77E029-F8C5-4194-B713-09C800A4DF52}" type="pres">
      <dgm:prSet presAssocID="{83DEF77B-9FEC-406A-8994-5E63FA82A799}" presName="Name23" presStyleLbl="parChTrans1D4" presStyleIdx="0" presStyleCnt="2" custSzX="146855"/>
      <dgm:spPr/>
      <dgm:t>
        <a:bodyPr/>
        <a:lstStyle/>
        <a:p>
          <a:endParaRPr lang="en-US"/>
        </a:p>
      </dgm:t>
    </dgm:pt>
    <dgm:pt modelId="{8B88F04E-DC6B-41BB-B3FC-87FD41AC570B}" type="pres">
      <dgm:prSet presAssocID="{366FA389-78D5-4963-8D52-39044EA3208C}" presName="hierRoot4" presStyleCnt="0"/>
      <dgm:spPr/>
    </dgm:pt>
    <dgm:pt modelId="{18B7132D-592D-4B29-A491-CB9C96F8DAA0}" type="pres">
      <dgm:prSet presAssocID="{366FA389-78D5-4963-8D52-39044EA3208C}" presName="composite4" presStyleCnt="0"/>
      <dgm:spPr/>
    </dgm:pt>
    <dgm:pt modelId="{E01E7EA3-99A5-40F3-A555-9835FB02C5AF}" type="pres">
      <dgm:prSet presAssocID="{366FA389-78D5-4963-8D52-39044EA3208C}" presName="background4" presStyleLbl="node4" presStyleIdx="0" presStyleCnt="2"/>
      <dgm:spPr/>
    </dgm:pt>
    <dgm:pt modelId="{CDFB513A-D12E-46B6-8DAE-1E9B82C56F07}" type="pres">
      <dgm:prSet presAssocID="{366FA389-78D5-4963-8D52-39044EA3208C}" presName="text4" presStyleLbl="fgAcc4" presStyleIdx="0" presStyleCnt="2" custScaleX="160603">
        <dgm:presLayoutVars>
          <dgm:chPref val="3"/>
        </dgm:presLayoutVars>
      </dgm:prSet>
      <dgm:spPr/>
      <dgm:t>
        <a:bodyPr/>
        <a:lstStyle/>
        <a:p>
          <a:endParaRPr lang="en-US"/>
        </a:p>
      </dgm:t>
    </dgm:pt>
    <dgm:pt modelId="{B48DE6B4-8EB7-49C8-94C7-B62CBE1E47C7}" type="pres">
      <dgm:prSet presAssocID="{366FA389-78D5-4963-8D52-39044EA3208C}" presName="hierChild5" presStyleCnt="0"/>
      <dgm:spPr/>
    </dgm:pt>
    <dgm:pt modelId="{38C60030-196C-468B-9821-9CB47AAC4AB5}" type="pres">
      <dgm:prSet presAssocID="{AEA697A8-D334-4429-8201-4D7876FBA7EF}" presName="Name10" presStyleLbl="parChTrans1D2" presStyleIdx="1" presStyleCnt="2" custSzX="1679264"/>
      <dgm:spPr/>
      <dgm:t>
        <a:bodyPr/>
        <a:lstStyle/>
        <a:p>
          <a:endParaRPr lang="en-US"/>
        </a:p>
      </dgm:t>
    </dgm:pt>
    <dgm:pt modelId="{C4B1A07F-C7E7-4F47-9D11-5D3B48C0F0F7}" type="pres">
      <dgm:prSet presAssocID="{4D259EA4-B393-458F-BD74-21E531E7DEBE}" presName="hierRoot2" presStyleCnt="0"/>
      <dgm:spPr/>
    </dgm:pt>
    <dgm:pt modelId="{446CDD5B-EA63-4017-9B03-B067FDA748EC}" type="pres">
      <dgm:prSet presAssocID="{4D259EA4-B393-458F-BD74-21E531E7DEBE}" presName="composite2" presStyleCnt="0"/>
      <dgm:spPr/>
    </dgm:pt>
    <dgm:pt modelId="{716CDB93-AB5D-4CC6-9EE1-C78BBB927F82}" type="pres">
      <dgm:prSet presAssocID="{4D259EA4-B393-458F-BD74-21E531E7DEBE}" presName="background2" presStyleLbl="node2" presStyleIdx="1" presStyleCnt="2"/>
      <dgm:spPr/>
    </dgm:pt>
    <dgm:pt modelId="{8548F383-1949-4E7C-A8BA-1068C97D04CE}" type="pres">
      <dgm:prSet presAssocID="{4D259EA4-B393-458F-BD74-21E531E7DEBE}" presName="text2" presStyleLbl="fgAcc2" presStyleIdx="1" presStyleCnt="2" custScaleX="160603">
        <dgm:presLayoutVars>
          <dgm:chPref val="3"/>
        </dgm:presLayoutVars>
      </dgm:prSet>
      <dgm:spPr/>
      <dgm:t>
        <a:bodyPr/>
        <a:lstStyle/>
        <a:p>
          <a:endParaRPr lang="en-US"/>
        </a:p>
      </dgm:t>
    </dgm:pt>
    <dgm:pt modelId="{112F6451-7974-4EBB-AEE5-5D9F348D2BFE}" type="pres">
      <dgm:prSet presAssocID="{4D259EA4-B393-458F-BD74-21E531E7DEBE}" presName="hierChild3" presStyleCnt="0"/>
      <dgm:spPr/>
    </dgm:pt>
    <dgm:pt modelId="{6947A5D6-35D8-41A5-81EE-2856E252D6FF}" type="pres">
      <dgm:prSet presAssocID="{EA3EAB70-AFA8-4947-A2A9-E679E131C244}" presName="Name17" presStyleLbl="parChTrans1D3" presStyleIdx="1" presStyleCnt="2" custSzX="146855"/>
      <dgm:spPr/>
      <dgm:t>
        <a:bodyPr/>
        <a:lstStyle/>
        <a:p>
          <a:endParaRPr lang="en-US"/>
        </a:p>
      </dgm:t>
    </dgm:pt>
    <dgm:pt modelId="{0C9CEB6B-5F00-429D-8E4D-F200CFDAE0F4}" type="pres">
      <dgm:prSet presAssocID="{A5A77889-FEF8-4D97-9608-321F1A82B948}" presName="hierRoot3" presStyleCnt="0"/>
      <dgm:spPr/>
    </dgm:pt>
    <dgm:pt modelId="{C4D6E56F-AB27-48C6-9103-184E9048D8CF}" type="pres">
      <dgm:prSet presAssocID="{A5A77889-FEF8-4D97-9608-321F1A82B948}" presName="composite3" presStyleCnt="0"/>
      <dgm:spPr/>
    </dgm:pt>
    <dgm:pt modelId="{26FC98C8-5143-4F5B-9281-3BA2CD879C4E}" type="pres">
      <dgm:prSet presAssocID="{A5A77889-FEF8-4D97-9608-321F1A82B948}" presName="background3" presStyleLbl="node3" presStyleIdx="1" presStyleCnt="2"/>
      <dgm:spPr/>
    </dgm:pt>
    <dgm:pt modelId="{2BA79AC4-1A70-413B-AD06-8CE65745E535}" type="pres">
      <dgm:prSet presAssocID="{A5A77889-FEF8-4D97-9608-321F1A82B948}" presName="text3" presStyleLbl="fgAcc3" presStyleIdx="1" presStyleCnt="2" custScaleX="160603">
        <dgm:presLayoutVars>
          <dgm:chPref val="3"/>
        </dgm:presLayoutVars>
      </dgm:prSet>
      <dgm:spPr/>
      <dgm:t>
        <a:bodyPr/>
        <a:lstStyle/>
        <a:p>
          <a:endParaRPr lang="en-US"/>
        </a:p>
      </dgm:t>
    </dgm:pt>
    <dgm:pt modelId="{F6846D0D-B14A-4A6A-9A5B-87A20F7A9B12}" type="pres">
      <dgm:prSet presAssocID="{A5A77889-FEF8-4D97-9608-321F1A82B948}" presName="hierChild4" presStyleCnt="0"/>
      <dgm:spPr/>
    </dgm:pt>
    <dgm:pt modelId="{EC0F198F-CA07-4ADE-A1F4-2B31F3FF0568}" type="pres">
      <dgm:prSet presAssocID="{5E86E922-43D4-422D-9CFD-34C476416DF9}" presName="Name23" presStyleLbl="parChTrans1D4" presStyleIdx="1" presStyleCnt="2" custSzX="146855"/>
      <dgm:spPr/>
      <dgm:t>
        <a:bodyPr/>
        <a:lstStyle/>
        <a:p>
          <a:endParaRPr lang="en-US"/>
        </a:p>
      </dgm:t>
    </dgm:pt>
    <dgm:pt modelId="{6893C349-E69C-42F4-A4EE-26C6460ED114}" type="pres">
      <dgm:prSet presAssocID="{7796865A-BD73-463F-A7D9-C86497705CBC}" presName="hierRoot4" presStyleCnt="0"/>
      <dgm:spPr/>
    </dgm:pt>
    <dgm:pt modelId="{5DEEDB1F-3B78-491F-A6D3-E06AE82BF126}" type="pres">
      <dgm:prSet presAssocID="{7796865A-BD73-463F-A7D9-C86497705CBC}" presName="composite4" presStyleCnt="0"/>
      <dgm:spPr/>
    </dgm:pt>
    <dgm:pt modelId="{541F9B60-A062-4FEF-AA97-ECB4746B0884}" type="pres">
      <dgm:prSet presAssocID="{7796865A-BD73-463F-A7D9-C86497705CBC}" presName="background4" presStyleLbl="node4" presStyleIdx="1" presStyleCnt="2"/>
      <dgm:spPr/>
    </dgm:pt>
    <dgm:pt modelId="{C2CD8A83-601F-43D3-A47D-10BD738C6AEF}" type="pres">
      <dgm:prSet presAssocID="{7796865A-BD73-463F-A7D9-C86497705CBC}" presName="text4" presStyleLbl="fgAcc4" presStyleIdx="1" presStyleCnt="2" custScaleX="160603">
        <dgm:presLayoutVars>
          <dgm:chPref val="3"/>
        </dgm:presLayoutVars>
      </dgm:prSet>
      <dgm:spPr/>
      <dgm:t>
        <a:bodyPr/>
        <a:lstStyle/>
        <a:p>
          <a:endParaRPr lang="en-US"/>
        </a:p>
      </dgm:t>
    </dgm:pt>
    <dgm:pt modelId="{F62637FB-6012-4D4F-A589-D2BC09F583C9}" type="pres">
      <dgm:prSet presAssocID="{7796865A-BD73-463F-A7D9-C86497705CBC}" presName="hierChild5" presStyleCnt="0"/>
      <dgm:spPr/>
    </dgm:pt>
  </dgm:ptLst>
  <dgm:cxnLst>
    <dgm:cxn modelId="{2F5E9472-992A-4C99-8E83-B80051B349EE}" type="presOf" srcId="{574793A9-6FC9-41EE-BDC1-29491516FC72}" destId="{B9207F30-9EF2-4853-8252-D9B0B42833F5}" srcOrd="0" destOrd="0" presId="urn:microsoft.com/office/officeart/2005/8/layout/hierarchy1"/>
    <dgm:cxn modelId="{9FCE0482-016B-4D64-9ABB-2A165ED72E0C}" type="presOf" srcId="{63C91C21-1305-47E6-AA70-27AA54242B3C}" destId="{D1692EC5-81F4-4D21-AC3B-01690022F59D}" srcOrd="0" destOrd="0" presId="urn:microsoft.com/office/officeart/2005/8/layout/hierarchy1"/>
    <dgm:cxn modelId="{0001E83B-58A6-40CF-9D89-8E5A35903322}" srcId="{0FCE51C1-19FC-482A-94E8-C48FA9DE083F}" destId="{63C91C21-1305-47E6-AA70-27AA54242B3C}" srcOrd="0" destOrd="0" parTransId="{22931E34-A3E0-4627-917C-2191CF0128EF}" sibTransId="{AD2F4913-C68D-4E8C-A238-2A77E545854E}"/>
    <dgm:cxn modelId="{36B20765-5ECB-451F-95E1-7841FB2E3114}" type="presOf" srcId="{83DEF77B-9FEC-406A-8994-5E63FA82A799}" destId="{7D77E029-F8C5-4194-B713-09C800A4DF52}" srcOrd="0" destOrd="0" presId="urn:microsoft.com/office/officeart/2005/8/layout/hierarchy1"/>
    <dgm:cxn modelId="{20E13B9D-0901-4414-85A1-F8541796D1B7}" type="presOf" srcId="{06AE0894-7CFC-484E-B057-B64B3DBECAC8}" destId="{DFB6A53A-A82E-4B0B-8B9E-C55BEFA30A71}" srcOrd="0" destOrd="0" presId="urn:microsoft.com/office/officeart/2005/8/layout/hierarchy1"/>
    <dgm:cxn modelId="{097AF107-F6E3-46B0-AC5A-409B514B3657}" type="presOf" srcId="{0FCE51C1-19FC-482A-94E8-C48FA9DE083F}" destId="{FF905CA4-1841-48EF-A578-C9BE7B3FEBCE}" srcOrd="0" destOrd="0" presId="urn:microsoft.com/office/officeart/2005/8/layout/hierarchy1"/>
    <dgm:cxn modelId="{A1458211-6741-4C64-AA93-E31E84BC49A6}" type="presOf" srcId="{EA3EAB70-AFA8-4947-A2A9-E679E131C244}" destId="{6947A5D6-35D8-41A5-81EE-2856E252D6FF}" srcOrd="0" destOrd="0" presId="urn:microsoft.com/office/officeart/2005/8/layout/hierarchy1"/>
    <dgm:cxn modelId="{09346CE4-98B9-4AD3-92CB-51A5AA426C9A}" type="presOf" srcId="{AEA697A8-D334-4429-8201-4D7876FBA7EF}" destId="{38C60030-196C-468B-9821-9CB47AAC4AB5}" srcOrd="0" destOrd="0" presId="urn:microsoft.com/office/officeart/2005/8/layout/hierarchy1"/>
    <dgm:cxn modelId="{14390598-6FBE-4674-BE09-033BC2545439}" srcId="{E91CC28E-CA7C-4C91-BCBE-F73C0BA4FF40}" destId="{366FA389-78D5-4963-8D52-39044EA3208C}" srcOrd="0" destOrd="0" parTransId="{83DEF77B-9FEC-406A-8994-5E63FA82A799}" sibTransId="{6097C68D-17E3-47B5-9900-D1D7AD34CFE1}"/>
    <dgm:cxn modelId="{93062414-FF07-4E70-A69E-223DD43489CF}" srcId="{63C91C21-1305-47E6-AA70-27AA54242B3C}" destId="{4D259EA4-B393-458F-BD74-21E531E7DEBE}" srcOrd="1" destOrd="0" parTransId="{AEA697A8-D334-4429-8201-4D7876FBA7EF}" sibTransId="{F99B2B5A-6765-4F5D-929F-A581785DDB87}"/>
    <dgm:cxn modelId="{A56EEB8B-B727-4BF9-BBD3-ED6586E9DFBC}" srcId="{4B93D298-AEA0-4EF7-9841-70CA1A276740}" destId="{E91CC28E-CA7C-4C91-BCBE-F73C0BA4FF40}" srcOrd="0" destOrd="0" parTransId="{574793A9-6FC9-41EE-BDC1-29491516FC72}" sibTransId="{204DF2CD-3BCD-4FC6-83E9-E1FDE00BE595}"/>
    <dgm:cxn modelId="{FAFCC70E-9B0F-4856-980B-5E40CADA91C6}" type="presOf" srcId="{E91CC28E-CA7C-4C91-BCBE-F73C0BA4FF40}" destId="{8C93E6D0-EBFC-409B-A58F-9A5E00A4AEC6}" srcOrd="0" destOrd="0" presId="urn:microsoft.com/office/officeart/2005/8/layout/hierarchy1"/>
    <dgm:cxn modelId="{ADE1C1EA-9EED-42FA-830A-04439F2740F8}" srcId="{63C91C21-1305-47E6-AA70-27AA54242B3C}" destId="{4B93D298-AEA0-4EF7-9841-70CA1A276740}" srcOrd="0" destOrd="0" parTransId="{06AE0894-7CFC-484E-B057-B64B3DBECAC8}" sibTransId="{5FA6FB85-87BC-41E4-8B02-17463AF47FC9}"/>
    <dgm:cxn modelId="{AFBEBBB3-1050-4EF8-A906-DE02ADCB9677}" type="presOf" srcId="{7796865A-BD73-463F-A7D9-C86497705CBC}" destId="{C2CD8A83-601F-43D3-A47D-10BD738C6AEF}" srcOrd="0" destOrd="0" presId="urn:microsoft.com/office/officeart/2005/8/layout/hierarchy1"/>
    <dgm:cxn modelId="{9CD36B30-550B-4C71-8901-6DFCB74C0A78}" type="presOf" srcId="{4D259EA4-B393-458F-BD74-21E531E7DEBE}" destId="{8548F383-1949-4E7C-A8BA-1068C97D04CE}" srcOrd="0" destOrd="0" presId="urn:microsoft.com/office/officeart/2005/8/layout/hierarchy1"/>
    <dgm:cxn modelId="{9F31C73D-DFDD-4FB4-866B-F310CECBD67F}" srcId="{A5A77889-FEF8-4D97-9608-321F1A82B948}" destId="{7796865A-BD73-463F-A7D9-C86497705CBC}" srcOrd="0" destOrd="0" parTransId="{5E86E922-43D4-422D-9CFD-34C476416DF9}" sibTransId="{68B6688F-3BFF-4CBF-B919-AA75E8BCDA92}"/>
    <dgm:cxn modelId="{B1886637-C6C1-4389-A990-B7DC284C492B}" type="presOf" srcId="{5E86E922-43D4-422D-9CFD-34C476416DF9}" destId="{EC0F198F-CA07-4ADE-A1F4-2B31F3FF0568}" srcOrd="0" destOrd="0" presId="urn:microsoft.com/office/officeart/2005/8/layout/hierarchy1"/>
    <dgm:cxn modelId="{AD44A34D-EC53-4BBC-8902-76693204CF96}" type="presOf" srcId="{4B93D298-AEA0-4EF7-9841-70CA1A276740}" destId="{D9359893-E027-4A08-9D45-D3D42CD9F498}" srcOrd="0" destOrd="0" presId="urn:microsoft.com/office/officeart/2005/8/layout/hierarchy1"/>
    <dgm:cxn modelId="{9C85A99F-8A3C-40C2-9080-4DEDBDBDFB88}" type="presOf" srcId="{366FA389-78D5-4963-8D52-39044EA3208C}" destId="{CDFB513A-D12E-46B6-8DAE-1E9B82C56F07}" srcOrd="0" destOrd="0" presId="urn:microsoft.com/office/officeart/2005/8/layout/hierarchy1"/>
    <dgm:cxn modelId="{E99AEF9D-8D48-4727-B9DC-2668D0314665}" type="presOf" srcId="{A5A77889-FEF8-4D97-9608-321F1A82B948}" destId="{2BA79AC4-1A70-413B-AD06-8CE65745E535}" srcOrd="0" destOrd="0" presId="urn:microsoft.com/office/officeart/2005/8/layout/hierarchy1"/>
    <dgm:cxn modelId="{4DDD55E2-A663-4BBF-9211-C3DAC6EF07BE}" srcId="{4D259EA4-B393-458F-BD74-21E531E7DEBE}" destId="{A5A77889-FEF8-4D97-9608-321F1A82B948}" srcOrd="0" destOrd="0" parTransId="{EA3EAB70-AFA8-4947-A2A9-E679E131C244}" sibTransId="{AB3D91B3-4A43-4F6C-B88C-8B26033A8180}"/>
    <dgm:cxn modelId="{1F69597E-DAA2-4CE7-A68F-126EE67F36CA}" type="presParOf" srcId="{FF905CA4-1841-48EF-A578-C9BE7B3FEBCE}" destId="{94ACF4E2-DF8B-477F-B229-13A9D21DC5C5}" srcOrd="0" destOrd="0" presId="urn:microsoft.com/office/officeart/2005/8/layout/hierarchy1"/>
    <dgm:cxn modelId="{39634558-DD3C-476C-90C0-1A86D5BEC93F}" type="presParOf" srcId="{94ACF4E2-DF8B-477F-B229-13A9D21DC5C5}" destId="{48A9FFF8-FE4D-4425-ABB7-A3E9E8CC6D8B}" srcOrd="0" destOrd="0" presId="urn:microsoft.com/office/officeart/2005/8/layout/hierarchy1"/>
    <dgm:cxn modelId="{2C51ADF4-895D-443E-A1AE-7DB149420CA1}" type="presParOf" srcId="{48A9FFF8-FE4D-4425-ABB7-A3E9E8CC6D8B}" destId="{256DC52B-A2E1-4CCB-82BC-C7FA529649A1}" srcOrd="0" destOrd="0" presId="urn:microsoft.com/office/officeart/2005/8/layout/hierarchy1"/>
    <dgm:cxn modelId="{4DFB7AE7-9C3F-4863-9A86-1575B9AC4637}" type="presParOf" srcId="{48A9FFF8-FE4D-4425-ABB7-A3E9E8CC6D8B}" destId="{D1692EC5-81F4-4D21-AC3B-01690022F59D}" srcOrd="1" destOrd="0" presId="urn:microsoft.com/office/officeart/2005/8/layout/hierarchy1"/>
    <dgm:cxn modelId="{6FB7455C-1A8F-40C2-9FEB-E25112A0EC3E}" type="presParOf" srcId="{94ACF4E2-DF8B-477F-B229-13A9D21DC5C5}" destId="{C3717CEC-FE54-4F3C-AA9A-CE7FE49D663F}" srcOrd="1" destOrd="0" presId="urn:microsoft.com/office/officeart/2005/8/layout/hierarchy1"/>
    <dgm:cxn modelId="{8353A5A9-54A0-40BC-8310-153FA7D1C174}" type="presParOf" srcId="{C3717CEC-FE54-4F3C-AA9A-CE7FE49D663F}" destId="{DFB6A53A-A82E-4B0B-8B9E-C55BEFA30A71}" srcOrd="0" destOrd="0" presId="urn:microsoft.com/office/officeart/2005/8/layout/hierarchy1"/>
    <dgm:cxn modelId="{342EC8EB-D75A-476A-BADF-E6A5AECD3453}" type="presParOf" srcId="{C3717CEC-FE54-4F3C-AA9A-CE7FE49D663F}" destId="{8FFAE5BD-D9C3-4D4E-B9AD-D9D9C49B6705}" srcOrd="1" destOrd="0" presId="urn:microsoft.com/office/officeart/2005/8/layout/hierarchy1"/>
    <dgm:cxn modelId="{EC9372E7-9775-4E1B-8404-C4BAB77289EF}" type="presParOf" srcId="{8FFAE5BD-D9C3-4D4E-B9AD-D9D9C49B6705}" destId="{51D47A3D-1007-4042-A5BF-E9B8346EE0E6}" srcOrd="0" destOrd="0" presId="urn:microsoft.com/office/officeart/2005/8/layout/hierarchy1"/>
    <dgm:cxn modelId="{2D5E51B6-7091-4004-8DDA-4379E4015E7D}" type="presParOf" srcId="{51D47A3D-1007-4042-A5BF-E9B8346EE0E6}" destId="{AA437FFA-4AF4-461A-B380-2B944DB1CBF0}" srcOrd="0" destOrd="0" presId="urn:microsoft.com/office/officeart/2005/8/layout/hierarchy1"/>
    <dgm:cxn modelId="{2F735E35-FF15-4CAA-B4AB-66BCE07B3B93}" type="presParOf" srcId="{51D47A3D-1007-4042-A5BF-E9B8346EE0E6}" destId="{D9359893-E027-4A08-9D45-D3D42CD9F498}" srcOrd="1" destOrd="0" presId="urn:microsoft.com/office/officeart/2005/8/layout/hierarchy1"/>
    <dgm:cxn modelId="{735D7A0D-230F-4F80-8E05-365ABAFEF0D2}" type="presParOf" srcId="{8FFAE5BD-D9C3-4D4E-B9AD-D9D9C49B6705}" destId="{146ECD7E-D55F-4AD1-9038-869FA7C2A4C1}" srcOrd="1" destOrd="0" presId="urn:microsoft.com/office/officeart/2005/8/layout/hierarchy1"/>
    <dgm:cxn modelId="{018719F6-80C2-486D-9209-0C64A5FD7AFA}" type="presParOf" srcId="{146ECD7E-D55F-4AD1-9038-869FA7C2A4C1}" destId="{B9207F30-9EF2-4853-8252-D9B0B42833F5}" srcOrd="0" destOrd="0" presId="urn:microsoft.com/office/officeart/2005/8/layout/hierarchy1"/>
    <dgm:cxn modelId="{D38009C4-2CBF-4146-8474-EB31637E8091}" type="presParOf" srcId="{146ECD7E-D55F-4AD1-9038-869FA7C2A4C1}" destId="{A6C3F098-DF43-4098-8E98-6BADBAF6C429}" srcOrd="1" destOrd="0" presId="urn:microsoft.com/office/officeart/2005/8/layout/hierarchy1"/>
    <dgm:cxn modelId="{37F99C63-256A-4777-8C43-18A433192C3B}" type="presParOf" srcId="{A6C3F098-DF43-4098-8E98-6BADBAF6C429}" destId="{13D6A90B-58D9-4C35-A8F8-1124B4EC78CD}" srcOrd="0" destOrd="0" presId="urn:microsoft.com/office/officeart/2005/8/layout/hierarchy1"/>
    <dgm:cxn modelId="{9E2CB803-C215-4551-9E2C-3DCA76AF23E8}" type="presParOf" srcId="{13D6A90B-58D9-4C35-A8F8-1124B4EC78CD}" destId="{1AE21C5A-F5A3-411B-A60C-EF35FE3C77E3}" srcOrd="0" destOrd="0" presId="urn:microsoft.com/office/officeart/2005/8/layout/hierarchy1"/>
    <dgm:cxn modelId="{A227F8AE-02A1-4CCF-90B2-141C1E9F0D71}" type="presParOf" srcId="{13D6A90B-58D9-4C35-A8F8-1124B4EC78CD}" destId="{8C93E6D0-EBFC-409B-A58F-9A5E00A4AEC6}" srcOrd="1" destOrd="0" presId="urn:microsoft.com/office/officeart/2005/8/layout/hierarchy1"/>
    <dgm:cxn modelId="{CC3C233D-BD4B-422E-97A3-208AC0C916FE}" type="presParOf" srcId="{A6C3F098-DF43-4098-8E98-6BADBAF6C429}" destId="{2E71235B-B849-48F8-A83D-D25034195A23}" srcOrd="1" destOrd="0" presId="urn:microsoft.com/office/officeart/2005/8/layout/hierarchy1"/>
    <dgm:cxn modelId="{E7C1CFD0-B77F-42D9-99BE-1140C4CBB4F1}" type="presParOf" srcId="{2E71235B-B849-48F8-A83D-D25034195A23}" destId="{7D77E029-F8C5-4194-B713-09C800A4DF52}" srcOrd="0" destOrd="0" presId="urn:microsoft.com/office/officeart/2005/8/layout/hierarchy1"/>
    <dgm:cxn modelId="{3B43C533-097F-4E50-8736-81C78D81BEA6}" type="presParOf" srcId="{2E71235B-B849-48F8-A83D-D25034195A23}" destId="{8B88F04E-DC6B-41BB-B3FC-87FD41AC570B}" srcOrd="1" destOrd="0" presId="urn:microsoft.com/office/officeart/2005/8/layout/hierarchy1"/>
    <dgm:cxn modelId="{66811E38-48D5-43A8-9822-46E1F66E4523}" type="presParOf" srcId="{8B88F04E-DC6B-41BB-B3FC-87FD41AC570B}" destId="{18B7132D-592D-4B29-A491-CB9C96F8DAA0}" srcOrd="0" destOrd="0" presId="urn:microsoft.com/office/officeart/2005/8/layout/hierarchy1"/>
    <dgm:cxn modelId="{98189142-0F02-44E2-8C4D-4D68A1FA8B40}" type="presParOf" srcId="{18B7132D-592D-4B29-A491-CB9C96F8DAA0}" destId="{E01E7EA3-99A5-40F3-A555-9835FB02C5AF}" srcOrd="0" destOrd="0" presId="urn:microsoft.com/office/officeart/2005/8/layout/hierarchy1"/>
    <dgm:cxn modelId="{63AC28D7-605E-4107-9621-4B5F53691AB8}" type="presParOf" srcId="{18B7132D-592D-4B29-A491-CB9C96F8DAA0}" destId="{CDFB513A-D12E-46B6-8DAE-1E9B82C56F07}" srcOrd="1" destOrd="0" presId="urn:microsoft.com/office/officeart/2005/8/layout/hierarchy1"/>
    <dgm:cxn modelId="{47C4ADF2-9CDC-4E0A-BEA0-645B4DED6733}" type="presParOf" srcId="{8B88F04E-DC6B-41BB-B3FC-87FD41AC570B}" destId="{B48DE6B4-8EB7-49C8-94C7-B62CBE1E47C7}" srcOrd="1" destOrd="0" presId="urn:microsoft.com/office/officeart/2005/8/layout/hierarchy1"/>
    <dgm:cxn modelId="{BEF97A63-5F73-42B4-8C1E-51621DDF062C}" type="presParOf" srcId="{C3717CEC-FE54-4F3C-AA9A-CE7FE49D663F}" destId="{38C60030-196C-468B-9821-9CB47AAC4AB5}" srcOrd="2" destOrd="0" presId="urn:microsoft.com/office/officeart/2005/8/layout/hierarchy1"/>
    <dgm:cxn modelId="{AE2F5785-86A0-44A4-ADDE-E067DE26256D}" type="presParOf" srcId="{C3717CEC-FE54-4F3C-AA9A-CE7FE49D663F}" destId="{C4B1A07F-C7E7-4F47-9D11-5D3B48C0F0F7}" srcOrd="3" destOrd="0" presId="urn:microsoft.com/office/officeart/2005/8/layout/hierarchy1"/>
    <dgm:cxn modelId="{03C12D8D-A0D3-4227-B0FE-37E6919EF71B}" type="presParOf" srcId="{C4B1A07F-C7E7-4F47-9D11-5D3B48C0F0F7}" destId="{446CDD5B-EA63-4017-9B03-B067FDA748EC}" srcOrd="0" destOrd="0" presId="urn:microsoft.com/office/officeart/2005/8/layout/hierarchy1"/>
    <dgm:cxn modelId="{588C4D59-0CC6-488E-AB7B-42115B5CFFE3}" type="presParOf" srcId="{446CDD5B-EA63-4017-9B03-B067FDA748EC}" destId="{716CDB93-AB5D-4CC6-9EE1-C78BBB927F82}" srcOrd="0" destOrd="0" presId="urn:microsoft.com/office/officeart/2005/8/layout/hierarchy1"/>
    <dgm:cxn modelId="{70C64F0A-46F5-4BB1-B349-8CCACEB1F750}" type="presParOf" srcId="{446CDD5B-EA63-4017-9B03-B067FDA748EC}" destId="{8548F383-1949-4E7C-A8BA-1068C97D04CE}" srcOrd="1" destOrd="0" presId="urn:microsoft.com/office/officeart/2005/8/layout/hierarchy1"/>
    <dgm:cxn modelId="{CE83DBED-647E-4DCC-AACD-CE6A2EB448DC}" type="presParOf" srcId="{C4B1A07F-C7E7-4F47-9D11-5D3B48C0F0F7}" destId="{112F6451-7974-4EBB-AEE5-5D9F348D2BFE}" srcOrd="1" destOrd="0" presId="urn:microsoft.com/office/officeart/2005/8/layout/hierarchy1"/>
    <dgm:cxn modelId="{33823D3A-558B-4224-93AB-375A3D029E09}" type="presParOf" srcId="{112F6451-7974-4EBB-AEE5-5D9F348D2BFE}" destId="{6947A5D6-35D8-41A5-81EE-2856E252D6FF}" srcOrd="0" destOrd="0" presId="urn:microsoft.com/office/officeart/2005/8/layout/hierarchy1"/>
    <dgm:cxn modelId="{28A337A2-41FA-4DAB-8BC0-9B7ABA6CB113}" type="presParOf" srcId="{112F6451-7974-4EBB-AEE5-5D9F348D2BFE}" destId="{0C9CEB6B-5F00-429D-8E4D-F200CFDAE0F4}" srcOrd="1" destOrd="0" presId="urn:microsoft.com/office/officeart/2005/8/layout/hierarchy1"/>
    <dgm:cxn modelId="{6B331334-532E-4B19-8CDF-988187584779}" type="presParOf" srcId="{0C9CEB6B-5F00-429D-8E4D-F200CFDAE0F4}" destId="{C4D6E56F-AB27-48C6-9103-184E9048D8CF}" srcOrd="0" destOrd="0" presId="urn:microsoft.com/office/officeart/2005/8/layout/hierarchy1"/>
    <dgm:cxn modelId="{C24F9F96-FDBF-4E1B-AEA9-86C719ECCF15}" type="presParOf" srcId="{C4D6E56F-AB27-48C6-9103-184E9048D8CF}" destId="{26FC98C8-5143-4F5B-9281-3BA2CD879C4E}" srcOrd="0" destOrd="0" presId="urn:microsoft.com/office/officeart/2005/8/layout/hierarchy1"/>
    <dgm:cxn modelId="{A5B418CE-9E4D-4716-B872-5DF87E123C55}" type="presParOf" srcId="{C4D6E56F-AB27-48C6-9103-184E9048D8CF}" destId="{2BA79AC4-1A70-413B-AD06-8CE65745E535}" srcOrd="1" destOrd="0" presId="urn:microsoft.com/office/officeart/2005/8/layout/hierarchy1"/>
    <dgm:cxn modelId="{E5F1156E-ED01-496A-9938-15A5AF0964E7}" type="presParOf" srcId="{0C9CEB6B-5F00-429D-8E4D-F200CFDAE0F4}" destId="{F6846D0D-B14A-4A6A-9A5B-87A20F7A9B12}" srcOrd="1" destOrd="0" presId="urn:microsoft.com/office/officeart/2005/8/layout/hierarchy1"/>
    <dgm:cxn modelId="{59E2C00F-A959-492E-8C4D-9012080D4709}" type="presParOf" srcId="{F6846D0D-B14A-4A6A-9A5B-87A20F7A9B12}" destId="{EC0F198F-CA07-4ADE-A1F4-2B31F3FF0568}" srcOrd="0" destOrd="0" presId="urn:microsoft.com/office/officeart/2005/8/layout/hierarchy1"/>
    <dgm:cxn modelId="{CF79587E-DFA0-45A8-A465-6F00E46866C7}" type="presParOf" srcId="{F6846D0D-B14A-4A6A-9A5B-87A20F7A9B12}" destId="{6893C349-E69C-42F4-A4EE-26C6460ED114}" srcOrd="1" destOrd="0" presId="urn:microsoft.com/office/officeart/2005/8/layout/hierarchy1"/>
    <dgm:cxn modelId="{C3BF1C01-C94A-4D0E-9980-AA2CBB1A8801}" type="presParOf" srcId="{6893C349-E69C-42F4-A4EE-26C6460ED114}" destId="{5DEEDB1F-3B78-491F-A6D3-E06AE82BF126}" srcOrd="0" destOrd="0" presId="urn:microsoft.com/office/officeart/2005/8/layout/hierarchy1"/>
    <dgm:cxn modelId="{24CA9F22-30CA-4556-8191-0778DC9762A7}" type="presParOf" srcId="{5DEEDB1F-3B78-491F-A6D3-E06AE82BF126}" destId="{541F9B60-A062-4FEF-AA97-ECB4746B0884}" srcOrd="0" destOrd="0" presId="urn:microsoft.com/office/officeart/2005/8/layout/hierarchy1"/>
    <dgm:cxn modelId="{B4FC04AB-C6E2-429D-A067-00E6D0364A7E}" type="presParOf" srcId="{5DEEDB1F-3B78-491F-A6D3-E06AE82BF126}" destId="{C2CD8A83-601F-43D3-A47D-10BD738C6AEF}" srcOrd="1" destOrd="0" presId="urn:microsoft.com/office/officeart/2005/8/layout/hierarchy1"/>
    <dgm:cxn modelId="{F3250437-3AC2-4092-A787-CCB7BC21BF7B}" type="presParOf" srcId="{6893C349-E69C-42F4-A4EE-26C6460ED114}" destId="{F62637FB-6012-4D4F-A589-D2BC09F583C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CE51C1-19FC-482A-94E8-C48FA9DE083F}" type="doc">
      <dgm:prSet loTypeId="urn:microsoft.com/office/officeart/2005/8/layout/hierarchy1" loCatId="hierarchy" qsTypeId="urn:microsoft.com/office/officeart/2005/8/quickstyle/3d2" qsCatId="3D" csTypeId="urn:microsoft.com/office/officeart/2005/8/colors/accent2_1" csCatId="accent2" phldr="1"/>
      <dgm:spPr/>
      <dgm:t>
        <a:bodyPr/>
        <a:lstStyle/>
        <a:p>
          <a:endParaRPr lang="en-US"/>
        </a:p>
      </dgm:t>
    </dgm:pt>
    <dgm:pt modelId="{63C91C21-1305-47E6-AA70-27AA54242B3C}">
      <dgm:prSet phldrT="[Text]" custT="1"/>
      <dgm:spPr/>
      <dgm:t>
        <a:bodyPr/>
        <a:lstStyle/>
        <a:p>
          <a:r>
            <a:rPr lang="en-US" sz="2000" b="1" dirty="0" smtClean="0"/>
            <a:t>Using Existing Structures</a:t>
          </a:r>
          <a:endParaRPr lang="en-US" sz="2000" b="1" dirty="0"/>
        </a:p>
      </dgm:t>
    </dgm:pt>
    <dgm:pt modelId="{22931E34-A3E0-4627-917C-2191CF0128EF}" type="parTrans" cxnId="{0001E83B-58A6-40CF-9D89-8E5A35903322}">
      <dgm:prSet/>
      <dgm:spPr/>
      <dgm:t>
        <a:bodyPr/>
        <a:lstStyle/>
        <a:p>
          <a:endParaRPr lang="en-US"/>
        </a:p>
      </dgm:t>
    </dgm:pt>
    <dgm:pt modelId="{AD2F4913-C68D-4E8C-A238-2A77E545854E}" type="sibTrans" cxnId="{0001E83B-58A6-40CF-9D89-8E5A35903322}">
      <dgm:prSet/>
      <dgm:spPr/>
      <dgm:t>
        <a:bodyPr/>
        <a:lstStyle/>
        <a:p>
          <a:endParaRPr lang="en-US"/>
        </a:p>
      </dgm:t>
    </dgm:pt>
    <dgm:pt modelId="{4B93D298-AEA0-4EF7-9841-70CA1A276740}">
      <dgm:prSet phldrT="[Text]" custT="1"/>
      <dgm:spPr/>
      <dgm:t>
        <a:bodyPr/>
        <a:lstStyle/>
        <a:p>
          <a:r>
            <a:rPr lang="en-US" sz="2000" dirty="0" smtClean="0"/>
            <a:t>Individual </a:t>
          </a:r>
        </a:p>
        <a:p>
          <a:r>
            <a:rPr lang="en-US" sz="2000" dirty="0" smtClean="0"/>
            <a:t>Conferences</a:t>
          </a:r>
          <a:endParaRPr lang="en-US" sz="2000" dirty="0"/>
        </a:p>
      </dgm:t>
    </dgm:pt>
    <dgm:pt modelId="{06AE0894-7CFC-484E-B057-B64B3DBECAC8}" type="parTrans" cxnId="{ADE1C1EA-9EED-42FA-830A-04439F2740F8}">
      <dgm:prSet/>
      <dgm:spPr/>
      <dgm:t>
        <a:bodyPr/>
        <a:lstStyle/>
        <a:p>
          <a:endParaRPr lang="en-US"/>
        </a:p>
      </dgm:t>
    </dgm:pt>
    <dgm:pt modelId="{5FA6FB85-87BC-41E4-8B02-17463AF47FC9}" type="sibTrans" cxnId="{ADE1C1EA-9EED-42FA-830A-04439F2740F8}">
      <dgm:prSet/>
      <dgm:spPr/>
      <dgm:t>
        <a:bodyPr/>
        <a:lstStyle/>
        <a:p>
          <a:endParaRPr lang="en-US"/>
        </a:p>
      </dgm:t>
    </dgm:pt>
    <dgm:pt modelId="{4D259EA4-B393-458F-BD74-21E531E7DEBE}">
      <dgm:prSet phldrT="[Text]" custT="1"/>
      <dgm:spPr/>
      <dgm:t>
        <a:bodyPr/>
        <a:lstStyle/>
        <a:p>
          <a:r>
            <a:rPr lang="en-US" sz="2000" dirty="0" smtClean="0"/>
            <a:t>Group </a:t>
          </a:r>
        </a:p>
        <a:p>
          <a:r>
            <a:rPr lang="en-US" sz="2000" dirty="0" smtClean="0"/>
            <a:t>Meetings</a:t>
          </a:r>
          <a:endParaRPr lang="en-US" sz="2000" dirty="0"/>
        </a:p>
      </dgm:t>
    </dgm:pt>
    <dgm:pt modelId="{AEA697A8-D334-4429-8201-4D7876FBA7EF}" type="parTrans" cxnId="{93062414-FF07-4E70-A69E-223DD43489CF}">
      <dgm:prSet/>
      <dgm:spPr/>
      <dgm:t>
        <a:bodyPr/>
        <a:lstStyle/>
        <a:p>
          <a:endParaRPr lang="en-US"/>
        </a:p>
      </dgm:t>
    </dgm:pt>
    <dgm:pt modelId="{F99B2B5A-6765-4F5D-929F-A581785DDB87}" type="sibTrans" cxnId="{93062414-FF07-4E70-A69E-223DD43489CF}">
      <dgm:prSet/>
      <dgm:spPr/>
      <dgm:t>
        <a:bodyPr/>
        <a:lstStyle/>
        <a:p>
          <a:endParaRPr lang="en-US"/>
        </a:p>
      </dgm:t>
    </dgm:pt>
    <dgm:pt modelId="{A5A77889-FEF8-4D97-9608-321F1A82B948}">
      <dgm:prSet phldrT="[Text]"/>
      <dgm:spPr/>
      <dgm:t>
        <a:bodyPr/>
        <a:lstStyle/>
        <a:p>
          <a:r>
            <a:rPr lang="en-US" dirty="0" smtClean="0"/>
            <a:t>LTEL Designee Team Members:</a:t>
          </a:r>
        </a:p>
        <a:p>
          <a:r>
            <a:rPr lang="en-US" dirty="0" smtClean="0"/>
            <a:t>Counselors, Department Chairs, Teachers, Coordinators, Administrators, Coaches</a:t>
          </a:r>
          <a:endParaRPr lang="en-US" dirty="0"/>
        </a:p>
      </dgm:t>
    </dgm:pt>
    <dgm:pt modelId="{EA3EAB70-AFA8-4947-A2A9-E679E131C244}" type="parTrans" cxnId="{4DDD55E2-A663-4BBF-9211-C3DAC6EF07BE}">
      <dgm:prSet/>
      <dgm:spPr/>
      <dgm:t>
        <a:bodyPr/>
        <a:lstStyle/>
        <a:p>
          <a:endParaRPr lang="en-US"/>
        </a:p>
      </dgm:t>
    </dgm:pt>
    <dgm:pt modelId="{AB3D91B3-4A43-4F6C-B88C-8B26033A8180}" type="sibTrans" cxnId="{4DDD55E2-A663-4BBF-9211-C3DAC6EF07BE}">
      <dgm:prSet/>
      <dgm:spPr/>
      <dgm:t>
        <a:bodyPr/>
        <a:lstStyle/>
        <a:p>
          <a:endParaRPr lang="en-US"/>
        </a:p>
      </dgm:t>
    </dgm:pt>
    <dgm:pt modelId="{E91CC28E-CA7C-4C91-BCBE-F73C0BA4FF40}">
      <dgm:prSet phldrT="[Text]"/>
      <dgm:spPr/>
      <dgm:t>
        <a:bodyPr/>
        <a:lstStyle/>
        <a:p>
          <a:r>
            <a:rPr lang="en-US" dirty="0" smtClean="0"/>
            <a:t>LTEL Designee Team Members:</a:t>
          </a:r>
        </a:p>
        <a:p>
          <a:r>
            <a:rPr lang="en-US" dirty="0" smtClean="0"/>
            <a:t>Counselors, Department Chairs, Teachers, Coordinators , Administrators, Coaches</a:t>
          </a:r>
          <a:endParaRPr lang="en-US" dirty="0"/>
        </a:p>
      </dgm:t>
    </dgm:pt>
    <dgm:pt modelId="{204DF2CD-3BCD-4FC6-83E9-E1FDE00BE595}" type="sibTrans" cxnId="{A56EEB8B-B727-4BF9-BBD3-ED6586E9DFBC}">
      <dgm:prSet/>
      <dgm:spPr/>
      <dgm:t>
        <a:bodyPr/>
        <a:lstStyle/>
        <a:p>
          <a:endParaRPr lang="en-US"/>
        </a:p>
      </dgm:t>
    </dgm:pt>
    <dgm:pt modelId="{574793A9-6FC9-41EE-BDC1-29491516FC72}" type="parTrans" cxnId="{A56EEB8B-B727-4BF9-BBD3-ED6586E9DFBC}">
      <dgm:prSet/>
      <dgm:spPr/>
      <dgm:t>
        <a:bodyPr/>
        <a:lstStyle/>
        <a:p>
          <a:endParaRPr lang="en-US"/>
        </a:p>
      </dgm:t>
    </dgm:pt>
    <dgm:pt modelId="{366FA389-78D5-4963-8D52-39044EA3208C}">
      <dgm:prSet phldrT="[Text]"/>
      <dgm:spPr/>
      <dgm:t>
        <a:bodyPr/>
        <a:lstStyle/>
        <a:p>
          <a:pPr algn="ctr"/>
          <a:r>
            <a:rPr lang="en-US" dirty="0" smtClean="0"/>
            <a:t>-During parent/teacher conferences</a:t>
          </a:r>
        </a:p>
        <a:p>
          <a:pPr algn="ctr"/>
          <a:r>
            <a:rPr lang="en-US" dirty="0" smtClean="0"/>
            <a:t>-Individual Graduation Plan meeting</a:t>
          </a:r>
        </a:p>
      </dgm:t>
    </dgm:pt>
    <dgm:pt modelId="{83DEF77B-9FEC-406A-8994-5E63FA82A799}" type="parTrans" cxnId="{14390598-6FBE-4674-BE09-033BC2545439}">
      <dgm:prSet/>
      <dgm:spPr/>
      <dgm:t>
        <a:bodyPr/>
        <a:lstStyle/>
        <a:p>
          <a:endParaRPr lang="en-US"/>
        </a:p>
      </dgm:t>
    </dgm:pt>
    <dgm:pt modelId="{6097C68D-17E3-47B5-9900-D1D7AD34CFE1}" type="sibTrans" cxnId="{14390598-6FBE-4674-BE09-033BC2545439}">
      <dgm:prSet/>
      <dgm:spPr/>
      <dgm:t>
        <a:bodyPr/>
        <a:lstStyle/>
        <a:p>
          <a:endParaRPr lang="en-US"/>
        </a:p>
      </dgm:t>
    </dgm:pt>
    <dgm:pt modelId="{7796865A-BD73-463F-A7D9-C86497705CBC}">
      <dgm:prSet phldrT="[Text]"/>
      <dgm:spPr/>
      <dgm:t>
        <a:bodyPr/>
        <a:lstStyle/>
        <a:p>
          <a:r>
            <a:rPr lang="en-US" dirty="0" smtClean="0"/>
            <a:t>-Classroom presentation </a:t>
          </a:r>
        </a:p>
        <a:p>
          <a:r>
            <a:rPr lang="en-US" dirty="0" smtClean="0"/>
            <a:t>-Existing small group parent meetings (i.e. before or after student performances, before or after ELAC, etc.)</a:t>
          </a:r>
          <a:endParaRPr lang="en-US" dirty="0"/>
        </a:p>
      </dgm:t>
    </dgm:pt>
    <dgm:pt modelId="{5E86E922-43D4-422D-9CFD-34C476416DF9}" type="parTrans" cxnId="{9F31C73D-DFDD-4FB4-866B-F310CECBD67F}">
      <dgm:prSet/>
      <dgm:spPr/>
      <dgm:t>
        <a:bodyPr/>
        <a:lstStyle/>
        <a:p>
          <a:endParaRPr lang="en-US"/>
        </a:p>
      </dgm:t>
    </dgm:pt>
    <dgm:pt modelId="{68B6688F-3BFF-4CBF-B919-AA75E8BCDA92}" type="sibTrans" cxnId="{9F31C73D-DFDD-4FB4-866B-F310CECBD67F}">
      <dgm:prSet/>
      <dgm:spPr/>
      <dgm:t>
        <a:bodyPr/>
        <a:lstStyle/>
        <a:p>
          <a:endParaRPr lang="en-US"/>
        </a:p>
      </dgm:t>
    </dgm:pt>
    <dgm:pt modelId="{FF905CA4-1841-48EF-A578-C9BE7B3FEBCE}" type="pres">
      <dgm:prSet presAssocID="{0FCE51C1-19FC-482A-94E8-C48FA9DE083F}" presName="hierChild1" presStyleCnt="0">
        <dgm:presLayoutVars>
          <dgm:chPref val="1"/>
          <dgm:dir/>
          <dgm:animOne val="branch"/>
          <dgm:animLvl val="lvl"/>
          <dgm:resizeHandles/>
        </dgm:presLayoutVars>
      </dgm:prSet>
      <dgm:spPr/>
      <dgm:t>
        <a:bodyPr/>
        <a:lstStyle/>
        <a:p>
          <a:endParaRPr lang="en-US"/>
        </a:p>
      </dgm:t>
    </dgm:pt>
    <dgm:pt modelId="{94ACF4E2-DF8B-477F-B229-13A9D21DC5C5}" type="pres">
      <dgm:prSet presAssocID="{63C91C21-1305-47E6-AA70-27AA54242B3C}" presName="hierRoot1" presStyleCnt="0"/>
      <dgm:spPr/>
      <dgm:t>
        <a:bodyPr/>
        <a:lstStyle/>
        <a:p>
          <a:endParaRPr lang="en-US"/>
        </a:p>
      </dgm:t>
    </dgm:pt>
    <dgm:pt modelId="{48A9FFF8-FE4D-4425-ABB7-A3E9E8CC6D8B}" type="pres">
      <dgm:prSet presAssocID="{63C91C21-1305-47E6-AA70-27AA54242B3C}" presName="composite" presStyleCnt="0"/>
      <dgm:spPr/>
      <dgm:t>
        <a:bodyPr/>
        <a:lstStyle/>
        <a:p>
          <a:endParaRPr lang="en-US"/>
        </a:p>
      </dgm:t>
    </dgm:pt>
    <dgm:pt modelId="{256DC52B-A2E1-4CCB-82BC-C7FA529649A1}" type="pres">
      <dgm:prSet presAssocID="{63C91C21-1305-47E6-AA70-27AA54242B3C}" presName="background" presStyleLbl="node0" presStyleIdx="0" presStyleCnt="1"/>
      <dgm:spPr/>
      <dgm:t>
        <a:bodyPr/>
        <a:lstStyle/>
        <a:p>
          <a:endParaRPr lang="en-US"/>
        </a:p>
      </dgm:t>
    </dgm:pt>
    <dgm:pt modelId="{D1692EC5-81F4-4D21-AC3B-01690022F59D}" type="pres">
      <dgm:prSet presAssocID="{63C91C21-1305-47E6-AA70-27AA54242B3C}" presName="text" presStyleLbl="fgAcc0" presStyleIdx="0" presStyleCnt="1" custScaleX="160603">
        <dgm:presLayoutVars>
          <dgm:chPref val="3"/>
        </dgm:presLayoutVars>
      </dgm:prSet>
      <dgm:spPr/>
      <dgm:t>
        <a:bodyPr/>
        <a:lstStyle/>
        <a:p>
          <a:endParaRPr lang="en-US"/>
        </a:p>
      </dgm:t>
    </dgm:pt>
    <dgm:pt modelId="{C3717CEC-FE54-4F3C-AA9A-CE7FE49D663F}" type="pres">
      <dgm:prSet presAssocID="{63C91C21-1305-47E6-AA70-27AA54242B3C}" presName="hierChild2" presStyleCnt="0"/>
      <dgm:spPr/>
      <dgm:t>
        <a:bodyPr/>
        <a:lstStyle/>
        <a:p>
          <a:endParaRPr lang="en-US"/>
        </a:p>
      </dgm:t>
    </dgm:pt>
    <dgm:pt modelId="{DFB6A53A-A82E-4B0B-8B9E-C55BEFA30A71}" type="pres">
      <dgm:prSet presAssocID="{06AE0894-7CFC-484E-B057-B64B3DBECAC8}" presName="Name10" presStyleLbl="parChTrans1D2" presStyleIdx="0" presStyleCnt="2" custSzX="1679268"/>
      <dgm:spPr/>
      <dgm:t>
        <a:bodyPr/>
        <a:lstStyle/>
        <a:p>
          <a:endParaRPr lang="en-US"/>
        </a:p>
      </dgm:t>
    </dgm:pt>
    <dgm:pt modelId="{8FFAE5BD-D9C3-4D4E-B9AD-D9D9C49B6705}" type="pres">
      <dgm:prSet presAssocID="{4B93D298-AEA0-4EF7-9841-70CA1A276740}" presName="hierRoot2" presStyleCnt="0"/>
      <dgm:spPr/>
      <dgm:t>
        <a:bodyPr/>
        <a:lstStyle/>
        <a:p>
          <a:endParaRPr lang="en-US"/>
        </a:p>
      </dgm:t>
    </dgm:pt>
    <dgm:pt modelId="{51D47A3D-1007-4042-A5BF-E9B8346EE0E6}" type="pres">
      <dgm:prSet presAssocID="{4B93D298-AEA0-4EF7-9841-70CA1A276740}" presName="composite2" presStyleCnt="0"/>
      <dgm:spPr/>
      <dgm:t>
        <a:bodyPr/>
        <a:lstStyle/>
        <a:p>
          <a:endParaRPr lang="en-US"/>
        </a:p>
      </dgm:t>
    </dgm:pt>
    <dgm:pt modelId="{AA437FFA-4AF4-461A-B380-2B944DB1CBF0}" type="pres">
      <dgm:prSet presAssocID="{4B93D298-AEA0-4EF7-9841-70CA1A276740}" presName="background2" presStyleLbl="node2" presStyleIdx="0" presStyleCnt="2"/>
      <dgm:spPr/>
      <dgm:t>
        <a:bodyPr/>
        <a:lstStyle/>
        <a:p>
          <a:endParaRPr lang="en-US"/>
        </a:p>
      </dgm:t>
    </dgm:pt>
    <dgm:pt modelId="{D9359893-E027-4A08-9D45-D3D42CD9F498}" type="pres">
      <dgm:prSet presAssocID="{4B93D298-AEA0-4EF7-9841-70CA1A276740}" presName="text2" presStyleLbl="fgAcc2" presStyleIdx="0" presStyleCnt="2" custScaleX="160603">
        <dgm:presLayoutVars>
          <dgm:chPref val="3"/>
        </dgm:presLayoutVars>
      </dgm:prSet>
      <dgm:spPr/>
      <dgm:t>
        <a:bodyPr/>
        <a:lstStyle/>
        <a:p>
          <a:endParaRPr lang="en-US"/>
        </a:p>
      </dgm:t>
    </dgm:pt>
    <dgm:pt modelId="{146ECD7E-D55F-4AD1-9038-869FA7C2A4C1}" type="pres">
      <dgm:prSet presAssocID="{4B93D298-AEA0-4EF7-9841-70CA1A276740}" presName="hierChild3" presStyleCnt="0"/>
      <dgm:spPr/>
      <dgm:t>
        <a:bodyPr/>
        <a:lstStyle/>
        <a:p>
          <a:endParaRPr lang="en-US"/>
        </a:p>
      </dgm:t>
    </dgm:pt>
    <dgm:pt modelId="{B9207F30-9EF2-4853-8252-D9B0B42833F5}" type="pres">
      <dgm:prSet presAssocID="{574793A9-6FC9-41EE-BDC1-29491516FC72}" presName="Name17" presStyleLbl="parChTrans1D3" presStyleIdx="0" presStyleCnt="2" custSzX="146855"/>
      <dgm:spPr/>
      <dgm:t>
        <a:bodyPr/>
        <a:lstStyle/>
        <a:p>
          <a:endParaRPr lang="en-US"/>
        </a:p>
      </dgm:t>
    </dgm:pt>
    <dgm:pt modelId="{A6C3F098-DF43-4098-8E98-6BADBAF6C429}" type="pres">
      <dgm:prSet presAssocID="{E91CC28E-CA7C-4C91-BCBE-F73C0BA4FF40}" presName="hierRoot3" presStyleCnt="0"/>
      <dgm:spPr/>
      <dgm:t>
        <a:bodyPr/>
        <a:lstStyle/>
        <a:p>
          <a:endParaRPr lang="en-US"/>
        </a:p>
      </dgm:t>
    </dgm:pt>
    <dgm:pt modelId="{13D6A90B-58D9-4C35-A8F8-1124B4EC78CD}" type="pres">
      <dgm:prSet presAssocID="{E91CC28E-CA7C-4C91-BCBE-F73C0BA4FF40}" presName="composite3" presStyleCnt="0"/>
      <dgm:spPr/>
      <dgm:t>
        <a:bodyPr/>
        <a:lstStyle/>
        <a:p>
          <a:endParaRPr lang="en-US"/>
        </a:p>
      </dgm:t>
    </dgm:pt>
    <dgm:pt modelId="{1AE21C5A-F5A3-411B-A60C-EF35FE3C77E3}" type="pres">
      <dgm:prSet presAssocID="{E91CC28E-CA7C-4C91-BCBE-F73C0BA4FF40}" presName="background3" presStyleLbl="node3" presStyleIdx="0" presStyleCnt="2"/>
      <dgm:spPr/>
      <dgm:t>
        <a:bodyPr/>
        <a:lstStyle/>
        <a:p>
          <a:endParaRPr lang="en-US"/>
        </a:p>
      </dgm:t>
    </dgm:pt>
    <dgm:pt modelId="{8C93E6D0-EBFC-409B-A58F-9A5E00A4AEC6}" type="pres">
      <dgm:prSet presAssocID="{E91CC28E-CA7C-4C91-BCBE-F73C0BA4FF40}" presName="text3" presStyleLbl="fgAcc3" presStyleIdx="0" presStyleCnt="2" custScaleX="160603">
        <dgm:presLayoutVars>
          <dgm:chPref val="3"/>
        </dgm:presLayoutVars>
      </dgm:prSet>
      <dgm:spPr/>
      <dgm:t>
        <a:bodyPr/>
        <a:lstStyle/>
        <a:p>
          <a:endParaRPr lang="en-US"/>
        </a:p>
      </dgm:t>
    </dgm:pt>
    <dgm:pt modelId="{2E71235B-B849-48F8-A83D-D25034195A23}" type="pres">
      <dgm:prSet presAssocID="{E91CC28E-CA7C-4C91-BCBE-F73C0BA4FF40}" presName="hierChild4" presStyleCnt="0"/>
      <dgm:spPr/>
      <dgm:t>
        <a:bodyPr/>
        <a:lstStyle/>
        <a:p>
          <a:endParaRPr lang="en-US"/>
        </a:p>
      </dgm:t>
    </dgm:pt>
    <dgm:pt modelId="{7D77E029-F8C5-4194-B713-09C800A4DF52}" type="pres">
      <dgm:prSet presAssocID="{83DEF77B-9FEC-406A-8994-5E63FA82A799}" presName="Name23" presStyleLbl="parChTrans1D4" presStyleIdx="0" presStyleCnt="2" custSzX="146855"/>
      <dgm:spPr/>
      <dgm:t>
        <a:bodyPr/>
        <a:lstStyle/>
        <a:p>
          <a:endParaRPr lang="en-US"/>
        </a:p>
      </dgm:t>
    </dgm:pt>
    <dgm:pt modelId="{8B88F04E-DC6B-41BB-B3FC-87FD41AC570B}" type="pres">
      <dgm:prSet presAssocID="{366FA389-78D5-4963-8D52-39044EA3208C}" presName="hierRoot4" presStyleCnt="0"/>
      <dgm:spPr/>
      <dgm:t>
        <a:bodyPr/>
        <a:lstStyle/>
        <a:p>
          <a:endParaRPr lang="en-US"/>
        </a:p>
      </dgm:t>
    </dgm:pt>
    <dgm:pt modelId="{18B7132D-592D-4B29-A491-CB9C96F8DAA0}" type="pres">
      <dgm:prSet presAssocID="{366FA389-78D5-4963-8D52-39044EA3208C}" presName="composite4" presStyleCnt="0"/>
      <dgm:spPr/>
      <dgm:t>
        <a:bodyPr/>
        <a:lstStyle/>
        <a:p>
          <a:endParaRPr lang="en-US"/>
        </a:p>
      </dgm:t>
    </dgm:pt>
    <dgm:pt modelId="{E01E7EA3-99A5-40F3-A555-9835FB02C5AF}" type="pres">
      <dgm:prSet presAssocID="{366FA389-78D5-4963-8D52-39044EA3208C}" presName="background4" presStyleLbl="node4" presStyleIdx="0" presStyleCnt="2"/>
      <dgm:spPr/>
      <dgm:t>
        <a:bodyPr/>
        <a:lstStyle/>
        <a:p>
          <a:endParaRPr lang="en-US"/>
        </a:p>
      </dgm:t>
    </dgm:pt>
    <dgm:pt modelId="{CDFB513A-D12E-46B6-8DAE-1E9B82C56F07}" type="pres">
      <dgm:prSet presAssocID="{366FA389-78D5-4963-8D52-39044EA3208C}" presName="text4" presStyleLbl="fgAcc4" presStyleIdx="0" presStyleCnt="2" custScaleX="160603">
        <dgm:presLayoutVars>
          <dgm:chPref val="3"/>
        </dgm:presLayoutVars>
      </dgm:prSet>
      <dgm:spPr/>
      <dgm:t>
        <a:bodyPr/>
        <a:lstStyle/>
        <a:p>
          <a:endParaRPr lang="en-US"/>
        </a:p>
      </dgm:t>
    </dgm:pt>
    <dgm:pt modelId="{B48DE6B4-8EB7-49C8-94C7-B62CBE1E47C7}" type="pres">
      <dgm:prSet presAssocID="{366FA389-78D5-4963-8D52-39044EA3208C}" presName="hierChild5" presStyleCnt="0"/>
      <dgm:spPr/>
      <dgm:t>
        <a:bodyPr/>
        <a:lstStyle/>
        <a:p>
          <a:endParaRPr lang="en-US"/>
        </a:p>
      </dgm:t>
    </dgm:pt>
    <dgm:pt modelId="{38C60030-196C-468B-9821-9CB47AAC4AB5}" type="pres">
      <dgm:prSet presAssocID="{AEA697A8-D334-4429-8201-4D7876FBA7EF}" presName="Name10" presStyleLbl="parChTrans1D2" presStyleIdx="1" presStyleCnt="2" custSzX="1679268"/>
      <dgm:spPr/>
      <dgm:t>
        <a:bodyPr/>
        <a:lstStyle/>
        <a:p>
          <a:endParaRPr lang="en-US"/>
        </a:p>
      </dgm:t>
    </dgm:pt>
    <dgm:pt modelId="{C4B1A07F-C7E7-4F47-9D11-5D3B48C0F0F7}" type="pres">
      <dgm:prSet presAssocID="{4D259EA4-B393-458F-BD74-21E531E7DEBE}" presName="hierRoot2" presStyleCnt="0"/>
      <dgm:spPr/>
      <dgm:t>
        <a:bodyPr/>
        <a:lstStyle/>
        <a:p>
          <a:endParaRPr lang="en-US"/>
        </a:p>
      </dgm:t>
    </dgm:pt>
    <dgm:pt modelId="{446CDD5B-EA63-4017-9B03-B067FDA748EC}" type="pres">
      <dgm:prSet presAssocID="{4D259EA4-B393-458F-BD74-21E531E7DEBE}" presName="composite2" presStyleCnt="0"/>
      <dgm:spPr/>
      <dgm:t>
        <a:bodyPr/>
        <a:lstStyle/>
        <a:p>
          <a:endParaRPr lang="en-US"/>
        </a:p>
      </dgm:t>
    </dgm:pt>
    <dgm:pt modelId="{716CDB93-AB5D-4CC6-9EE1-C78BBB927F82}" type="pres">
      <dgm:prSet presAssocID="{4D259EA4-B393-458F-BD74-21E531E7DEBE}" presName="background2" presStyleLbl="node2" presStyleIdx="1" presStyleCnt="2"/>
      <dgm:spPr/>
      <dgm:t>
        <a:bodyPr/>
        <a:lstStyle/>
        <a:p>
          <a:endParaRPr lang="en-US"/>
        </a:p>
      </dgm:t>
    </dgm:pt>
    <dgm:pt modelId="{8548F383-1949-4E7C-A8BA-1068C97D04CE}" type="pres">
      <dgm:prSet presAssocID="{4D259EA4-B393-458F-BD74-21E531E7DEBE}" presName="text2" presStyleLbl="fgAcc2" presStyleIdx="1" presStyleCnt="2" custScaleX="160603">
        <dgm:presLayoutVars>
          <dgm:chPref val="3"/>
        </dgm:presLayoutVars>
      </dgm:prSet>
      <dgm:spPr/>
      <dgm:t>
        <a:bodyPr/>
        <a:lstStyle/>
        <a:p>
          <a:endParaRPr lang="en-US"/>
        </a:p>
      </dgm:t>
    </dgm:pt>
    <dgm:pt modelId="{112F6451-7974-4EBB-AEE5-5D9F348D2BFE}" type="pres">
      <dgm:prSet presAssocID="{4D259EA4-B393-458F-BD74-21E531E7DEBE}" presName="hierChild3" presStyleCnt="0"/>
      <dgm:spPr/>
      <dgm:t>
        <a:bodyPr/>
        <a:lstStyle/>
        <a:p>
          <a:endParaRPr lang="en-US"/>
        </a:p>
      </dgm:t>
    </dgm:pt>
    <dgm:pt modelId="{6947A5D6-35D8-41A5-81EE-2856E252D6FF}" type="pres">
      <dgm:prSet presAssocID="{EA3EAB70-AFA8-4947-A2A9-E679E131C244}" presName="Name17" presStyleLbl="parChTrans1D3" presStyleIdx="1" presStyleCnt="2" custSzX="146855"/>
      <dgm:spPr/>
      <dgm:t>
        <a:bodyPr/>
        <a:lstStyle/>
        <a:p>
          <a:endParaRPr lang="en-US"/>
        </a:p>
      </dgm:t>
    </dgm:pt>
    <dgm:pt modelId="{0C9CEB6B-5F00-429D-8E4D-F200CFDAE0F4}" type="pres">
      <dgm:prSet presAssocID="{A5A77889-FEF8-4D97-9608-321F1A82B948}" presName="hierRoot3" presStyleCnt="0"/>
      <dgm:spPr/>
      <dgm:t>
        <a:bodyPr/>
        <a:lstStyle/>
        <a:p>
          <a:endParaRPr lang="en-US"/>
        </a:p>
      </dgm:t>
    </dgm:pt>
    <dgm:pt modelId="{C4D6E56F-AB27-48C6-9103-184E9048D8CF}" type="pres">
      <dgm:prSet presAssocID="{A5A77889-FEF8-4D97-9608-321F1A82B948}" presName="composite3" presStyleCnt="0"/>
      <dgm:spPr/>
      <dgm:t>
        <a:bodyPr/>
        <a:lstStyle/>
        <a:p>
          <a:endParaRPr lang="en-US"/>
        </a:p>
      </dgm:t>
    </dgm:pt>
    <dgm:pt modelId="{26FC98C8-5143-4F5B-9281-3BA2CD879C4E}" type="pres">
      <dgm:prSet presAssocID="{A5A77889-FEF8-4D97-9608-321F1A82B948}" presName="background3" presStyleLbl="node3" presStyleIdx="1" presStyleCnt="2"/>
      <dgm:spPr/>
      <dgm:t>
        <a:bodyPr/>
        <a:lstStyle/>
        <a:p>
          <a:endParaRPr lang="en-US"/>
        </a:p>
      </dgm:t>
    </dgm:pt>
    <dgm:pt modelId="{2BA79AC4-1A70-413B-AD06-8CE65745E535}" type="pres">
      <dgm:prSet presAssocID="{A5A77889-FEF8-4D97-9608-321F1A82B948}" presName="text3" presStyleLbl="fgAcc3" presStyleIdx="1" presStyleCnt="2" custScaleX="160603">
        <dgm:presLayoutVars>
          <dgm:chPref val="3"/>
        </dgm:presLayoutVars>
      </dgm:prSet>
      <dgm:spPr/>
      <dgm:t>
        <a:bodyPr/>
        <a:lstStyle/>
        <a:p>
          <a:endParaRPr lang="en-US"/>
        </a:p>
      </dgm:t>
    </dgm:pt>
    <dgm:pt modelId="{F6846D0D-B14A-4A6A-9A5B-87A20F7A9B12}" type="pres">
      <dgm:prSet presAssocID="{A5A77889-FEF8-4D97-9608-321F1A82B948}" presName="hierChild4" presStyleCnt="0"/>
      <dgm:spPr/>
      <dgm:t>
        <a:bodyPr/>
        <a:lstStyle/>
        <a:p>
          <a:endParaRPr lang="en-US"/>
        </a:p>
      </dgm:t>
    </dgm:pt>
    <dgm:pt modelId="{EC0F198F-CA07-4ADE-A1F4-2B31F3FF0568}" type="pres">
      <dgm:prSet presAssocID="{5E86E922-43D4-422D-9CFD-34C476416DF9}" presName="Name23" presStyleLbl="parChTrans1D4" presStyleIdx="1" presStyleCnt="2" custSzX="146855"/>
      <dgm:spPr/>
      <dgm:t>
        <a:bodyPr/>
        <a:lstStyle/>
        <a:p>
          <a:endParaRPr lang="en-US"/>
        </a:p>
      </dgm:t>
    </dgm:pt>
    <dgm:pt modelId="{6893C349-E69C-42F4-A4EE-26C6460ED114}" type="pres">
      <dgm:prSet presAssocID="{7796865A-BD73-463F-A7D9-C86497705CBC}" presName="hierRoot4" presStyleCnt="0"/>
      <dgm:spPr/>
      <dgm:t>
        <a:bodyPr/>
        <a:lstStyle/>
        <a:p>
          <a:endParaRPr lang="en-US"/>
        </a:p>
      </dgm:t>
    </dgm:pt>
    <dgm:pt modelId="{5DEEDB1F-3B78-491F-A6D3-E06AE82BF126}" type="pres">
      <dgm:prSet presAssocID="{7796865A-BD73-463F-A7D9-C86497705CBC}" presName="composite4" presStyleCnt="0"/>
      <dgm:spPr/>
      <dgm:t>
        <a:bodyPr/>
        <a:lstStyle/>
        <a:p>
          <a:endParaRPr lang="en-US"/>
        </a:p>
      </dgm:t>
    </dgm:pt>
    <dgm:pt modelId="{541F9B60-A062-4FEF-AA97-ECB4746B0884}" type="pres">
      <dgm:prSet presAssocID="{7796865A-BD73-463F-A7D9-C86497705CBC}" presName="background4" presStyleLbl="node4" presStyleIdx="1" presStyleCnt="2"/>
      <dgm:spPr/>
      <dgm:t>
        <a:bodyPr/>
        <a:lstStyle/>
        <a:p>
          <a:endParaRPr lang="en-US"/>
        </a:p>
      </dgm:t>
    </dgm:pt>
    <dgm:pt modelId="{C2CD8A83-601F-43D3-A47D-10BD738C6AEF}" type="pres">
      <dgm:prSet presAssocID="{7796865A-BD73-463F-A7D9-C86497705CBC}" presName="text4" presStyleLbl="fgAcc4" presStyleIdx="1" presStyleCnt="2" custScaleX="160603">
        <dgm:presLayoutVars>
          <dgm:chPref val="3"/>
        </dgm:presLayoutVars>
      </dgm:prSet>
      <dgm:spPr/>
      <dgm:t>
        <a:bodyPr/>
        <a:lstStyle/>
        <a:p>
          <a:endParaRPr lang="en-US"/>
        </a:p>
      </dgm:t>
    </dgm:pt>
    <dgm:pt modelId="{F62637FB-6012-4D4F-A589-D2BC09F583C9}" type="pres">
      <dgm:prSet presAssocID="{7796865A-BD73-463F-A7D9-C86497705CBC}" presName="hierChild5" presStyleCnt="0"/>
      <dgm:spPr/>
      <dgm:t>
        <a:bodyPr/>
        <a:lstStyle/>
        <a:p>
          <a:endParaRPr lang="en-US"/>
        </a:p>
      </dgm:t>
    </dgm:pt>
  </dgm:ptLst>
  <dgm:cxnLst>
    <dgm:cxn modelId="{ADE1C1EA-9EED-42FA-830A-04439F2740F8}" srcId="{63C91C21-1305-47E6-AA70-27AA54242B3C}" destId="{4B93D298-AEA0-4EF7-9841-70CA1A276740}" srcOrd="0" destOrd="0" parTransId="{06AE0894-7CFC-484E-B057-B64B3DBECAC8}" sibTransId="{5FA6FB85-87BC-41E4-8B02-17463AF47FC9}"/>
    <dgm:cxn modelId="{BF9462F1-1C9B-48EC-83A8-BBC0B19AEE07}" type="presOf" srcId="{366FA389-78D5-4963-8D52-39044EA3208C}" destId="{CDFB513A-D12E-46B6-8DAE-1E9B82C56F07}" srcOrd="0" destOrd="0" presId="urn:microsoft.com/office/officeart/2005/8/layout/hierarchy1"/>
    <dgm:cxn modelId="{8D70793C-082E-4DEF-8990-66E9A283F63D}" type="presOf" srcId="{63C91C21-1305-47E6-AA70-27AA54242B3C}" destId="{D1692EC5-81F4-4D21-AC3B-01690022F59D}" srcOrd="0" destOrd="0" presId="urn:microsoft.com/office/officeart/2005/8/layout/hierarchy1"/>
    <dgm:cxn modelId="{4644837A-FB6B-4101-82C2-A58C3FAC08A6}" type="presOf" srcId="{A5A77889-FEF8-4D97-9608-321F1A82B948}" destId="{2BA79AC4-1A70-413B-AD06-8CE65745E535}" srcOrd="0" destOrd="0" presId="urn:microsoft.com/office/officeart/2005/8/layout/hierarchy1"/>
    <dgm:cxn modelId="{939006A6-B460-4CEE-BADF-FA249AF0A732}" type="presOf" srcId="{0FCE51C1-19FC-482A-94E8-C48FA9DE083F}" destId="{FF905CA4-1841-48EF-A578-C9BE7B3FEBCE}" srcOrd="0" destOrd="0" presId="urn:microsoft.com/office/officeart/2005/8/layout/hierarchy1"/>
    <dgm:cxn modelId="{5241F317-763B-4F79-8174-9199055BE8F7}" type="presOf" srcId="{06AE0894-7CFC-484E-B057-B64B3DBECAC8}" destId="{DFB6A53A-A82E-4B0B-8B9E-C55BEFA30A71}" srcOrd="0" destOrd="0" presId="urn:microsoft.com/office/officeart/2005/8/layout/hierarchy1"/>
    <dgm:cxn modelId="{22505FB5-AF5A-4C61-A755-0EE9BA90B641}" type="presOf" srcId="{83DEF77B-9FEC-406A-8994-5E63FA82A799}" destId="{7D77E029-F8C5-4194-B713-09C800A4DF52}" srcOrd="0" destOrd="0" presId="urn:microsoft.com/office/officeart/2005/8/layout/hierarchy1"/>
    <dgm:cxn modelId="{E0151D3C-4B74-45D6-BCEF-6080F3D6118D}" type="presOf" srcId="{E91CC28E-CA7C-4C91-BCBE-F73C0BA4FF40}" destId="{8C93E6D0-EBFC-409B-A58F-9A5E00A4AEC6}" srcOrd="0" destOrd="0" presId="urn:microsoft.com/office/officeart/2005/8/layout/hierarchy1"/>
    <dgm:cxn modelId="{9F31C73D-DFDD-4FB4-866B-F310CECBD67F}" srcId="{A5A77889-FEF8-4D97-9608-321F1A82B948}" destId="{7796865A-BD73-463F-A7D9-C86497705CBC}" srcOrd="0" destOrd="0" parTransId="{5E86E922-43D4-422D-9CFD-34C476416DF9}" sibTransId="{68B6688F-3BFF-4CBF-B919-AA75E8BCDA92}"/>
    <dgm:cxn modelId="{0001E83B-58A6-40CF-9D89-8E5A35903322}" srcId="{0FCE51C1-19FC-482A-94E8-C48FA9DE083F}" destId="{63C91C21-1305-47E6-AA70-27AA54242B3C}" srcOrd="0" destOrd="0" parTransId="{22931E34-A3E0-4627-917C-2191CF0128EF}" sibTransId="{AD2F4913-C68D-4E8C-A238-2A77E545854E}"/>
    <dgm:cxn modelId="{93062414-FF07-4E70-A69E-223DD43489CF}" srcId="{63C91C21-1305-47E6-AA70-27AA54242B3C}" destId="{4D259EA4-B393-458F-BD74-21E531E7DEBE}" srcOrd="1" destOrd="0" parTransId="{AEA697A8-D334-4429-8201-4D7876FBA7EF}" sibTransId="{F99B2B5A-6765-4F5D-929F-A581785DDB87}"/>
    <dgm:cxn modelId="{E73F6BF0-7AE5-4DE1-B629-C584EEFA1233}" type="presOf" srcId="{EA3EAB70-AFA8-4947-A2A9-E679E131C244}" destId="{6947A5D6-35D8-41A5-81EE-2856E252D6FF}" srcOrd="0" destOrd="0" presId="urn:microsoft.com/office/officeart/2005/8/layout/hierarchy1"/>
    <dgm:cxn modelId="{9259FE39-4912-4B4D-9834-53B06F01B57D}" type="presOf" srcId="{7796865A-BD73-463F-A7D9-C86497705CBC}" destId="{C2CD8A83-601F-43D3-A47D-10BD738C6AEF}" srcOrd="0" destOrd="0" presId="urn:microsoft.com/office/officeart/2005/8/layout/hierarchy1"/>
    <dgm:cxn modelId="{BEF49B5E-2ED9-4EF3-B114-B3BE389E63B8}" type="presOf" srcId="{5E86E922-43D4-422D-9CFD-34C476416DF9}" destId="{EC0F198F-CA07-4ADE-A1F4-2B31F3FF0568}" srcOrd="0" destOrd="0" presId="urn:microsoft.com/office/officeart/2005/8/layout/hierarchy1"/>
    <dgm:cxn modelId="{A56EEB8B-B727-4BF9-BBD3-ED6586E9DFBC}" srcId="{4B93D298-AEA0-4EF7-9841-70CA1A276740}" destId="{E91CC28E-CA7C-4C91-BCBE-F73C0BA4FF40}" srcOrd="0" destOrd="0" parTransId="{574793A9-6FC9-41EE-BDC1-29491516FC72}" sibTransId="{204DF2CD-3BCD-4FC6-83E9-E1FDE00BE595}"/>
    <dgm:cxn modelId="{C92660C9-6456-4A22-B333-8D3347C410BA}" type="presOf" srcId="{4B93D298-AEA0-4EF7-9841-70CA1A276740}" destId="{D9359893-E027-4A08-9D45-D3D42CD9F498}" srcOrd="0" destOrd="0" presId="urn:microsoft.com/office/officeart/2005/8/layout/hierarchy1"/>
    <dgm:cxn modelId="{662F45BF-703E-42CC-B6A7-08E81F5D8BB2}" type="presOf" srcId="{AEA697A8-D334-4429-8201-4D7876FBA7EF}" destId="{38C60030-196C-468B-9821-9CB47AAC4AB5}" srcOrd="0" destOrd="0" presId="urn:microsoft.com/office/officeart/2005/8/layout/hierarchy1"/>
    <dgm:cxn modelId="{4DDD55E2-A663-4BBF-9211-C3DAC6EF07BE}" srcId="{4D259EA4-B393-458F-BD74-21E531E7DEBE}" destId="{A5A77889-FEF8-4D97-9608-321F1A82B948}" srcOrd="0" destOrd="0" parTransId="{EA3EAB70-AFA8-4947-A2A9-E679E131C244}" sibTransId="{AB3D91B3-4A43-4F6C-B88C-8B26033A8180}"/>
    <dgm:cxn modelId="{14390598-6FBE-4674-BE09-033BC2545439}" srcId="{E91CC28E-CA7C-4C91-BCBE-F73C0BA4FF40}" destId="{366FA389-78D5-4963-8D52-39044EA3208C}" srcOrd="0" destOrd="0" parTransId="{83DEF77B-9FEC-406A-8994-5E63FA82A799}" sibTransId="{6097C68D-17E3-47B5-9900-D1D7AD34CFE1}"/>
    <dgm:cxn modelId="{884C9372-B61B-4A94-ABA3-8F0191843365}" type="presOf" srcId="{4D259EA4-B393-458F-BD74-21E531E7DEBE}" destId="{8548F383-1949-4E7C-A8BA-1068C97D04CE}" srcOrd="0" destOrd="0" presId="urn:microsoft.com/office/officeart/2005/8/layout/hierarchy1"/>
    <dgm:cxn modelId="{BAEDF4A0-5E60-41C0-85F3-6418915CBC5C}" type="presOf" srcId="{574793A9-6FC9-41EE-BDC1-29491516FC72}" destId="{B9207F30-9EF2-4853-8252-D9B0B42833F5}" srcOrd="0" destOrd="0" presId="urn:microsoft.com/office/officeart/2005/8/layout/hierarchy1"/>
    <dgm:cxn modelId="{F19AD62E-C2EA-403B-BE87-C1090E7D86F7}" type="presParOf" srcId="{FF905CA4-1841-48EF-A578-C9BE7B3FEBCE}" destId="{94ACF4E2-DF8B-477F-B229-13A9D21DC5C5}" srcOrd="0" destOrd="0" presId="urn:microsoft.com/office/officeart/2005/8/layout/hierarchy1"/>
    <dgm:cxn modelId="{8BADF66D-07AE-4B91-A667-29BF83294549}" type="presParOf" srcId="{94ACF4E2-DF8B-477F-B229-13A9D21DC5C5}" destId="{48A9FFF8-FE4D-4425-ABB7-A3E9E8CC6D8B}" srcOrd="0" destOrd="0" presId="urn:microsoft.com/office/officeart/2005/8/layout/hierarchy1"/>
    <dgm:cxn modelId="{8AFB2160-C055-480B-8551-38D37B61CE88}" type="presParOf" srcId="{48A9FFF8-FE4D-4425-ABB7-A3E9E8CC6D8B}" destId="{256DC52B-A2E1-4CCB-82BC-C7FA529649A1}" srcOrd="0" destOrd="0" presId="urn:microsoft.com/office/officeart/2005/8/layout/hierarchy1"/>
    <dgm:cxn modelId="{50A55A30-CACA-4E8E-9291-468915243524}" type="presParOf" srcId="{48A9FFF8-FE4D-4425-ABB7-A3E9E8CC6D8B}" destId="{D1692EC5-81F4-4D21-AC3B-01690022F59D}" srcOrd="1" destOrd="0" presId="urn:microsoft.com/office/officeart/2005/8/layout/hierarchy1"/>
    <dgm:cxn modelId="{9FCE211A-0168-497D-840E-CDDB84CDDE4E}" type="presParOf" srcId="{94ACF4E2-DF8B-477F-B229-13A9D21DC5C5}" destId="{C3717CEC-FE54-4F3C-AA9A-CE7FE49D663F}" srcOrd="1" destOrd="0" presId="urn:microsoft.com/office/officeart/2005/8/layout/hierarchy1"/>
    <dgm:cxn modelId="{91CF30B9-CE0F-428A-902E-71AC2A378B78}" type="presParOf" srcId="{C3717CEC-FE54-4F3C-AA9A-CE7FE49D663F}" destId="{DFB6A53A-A82E-4B0B-8B9E-C55BEFA30A71}" srcOrd="0" destOrd="0" presId="urn:microsoft.com/office/officeart/2005/8/layout/hierarchy1"/>
    <dgm:cxn modelId="{ADC2CFAB-99EF-4BE9-A0CE-0B473505DF71}" type="presParOf" srcId="{C3717CEC-FE54-4F3C-AA9A-CE7FE49D663F}" destId="{8FFAE5BD-D9C3-4D4E-B9AD-D9D9C49B6705}" srcOrd="1" destOrd="0" presId="urn:microsoft.com/office/officeart/2005/8/layout/hierarchy1"/>
    <dgm:cxn modelId="{6EE14C3E-4BE7-4034-BC19-742D757B3BAF}" type="presParOf" srcId="{8FFAE5BD-D9C3-4D4E-B9AD-D9D9C49B6705}" destId="{51D47A3D-1007-4042-A5BF-E9B8346EE0E6}" srcOrd="0" destOrd="0" presId="urn:microsoft.com/office/officeart/2005/8/layout/hierarchy1"/>
    <dgm:cxn modelId="{551C0C98-07E2-4E76-9EA5-BF69A2BD24B8}" type="presParOf" srcId="{51D47A3D-1007-4042-A5BF-E9B8346EE0E6}" destId="{AA437FFA-4AF4-461A-B380-2B944DB1CBF0}" srcOrd="0" destOrd="0" presId="urn:microsoft.com/office/officeart/2005/8/layout/hierarchy1"/>
    <dgm:cxn modelId="{24F6206B-2030-4113-99AF-2C1DBE947973}" type="presParOf" srcId="{51D47A3D-1007-4042-A5BF-E9B8346EE0E6}" destId="{D9359893-E027-4A08-9D45-D3D42CD9F498}" srcOrd="1" destOrd="0" presId="urn:microsoft.com/office/officeart/2005/8/layout/hierarchy1"/>
    <dgm:cxn modelId="{A3BE8FBB-7BC2-419A-9160-E124867AA4E4}" type="presParOf" srcId="{8FFAE5BD-D9C3-4D4E-B9AD-D9D9C49B6705}" destId="{146ECD7E-D55F-4AD1-9038-869FA7C2A4C1}" srcOrd="1" destOrd="0" presId="urn:microsoft.com/office/officeart/2005/8/layout/hierarchy1"/>
    <dgm:cxn modelId="{D9985080-2B4F-47FE-B306-AEEDDBC79690}" type="presParOf" srcId="{146ECD7E-D55F-4AD1-9038-869FA7C2A4C1}" destId="{B9207F30-9EF2-4853-8252-D9B0B42833F5}" srcOrd="0" destOrd="0" presId="urn:microsoft.com/office/officeart/2005/8/layout/hierarchy1"/>
    <dgm:cxn modelId="{87F3407A-02E0-4AA1-B28B-DF8FFEBE3B22}" type="presParOf" srcId="{146ECD7E-D55F-4AD1-9038-869FA7C2A4C1}" destId="{A6C3F098-DF43-4098-8E98-6BADBAF6C429}" srcOrd="1" destOrd="0" presId="urn:microsoft.com/office/officeart/2005/8/layout/hierarchy1"/>
    <dgm:cxn modelId="{3BAC2C73-DA78-49E3-B90D-3C8C69F38E02}" type="presParOf" srcId="{A6C3F098-DF43-4098-8E98-6BADBAF6C429}" destId="{13D6A90B-58D9-4C35-A8F8-1124B4EC78CD}" srcOrd="0" destOrd="0" presId="urn:microsoft.com/office/officeart/2005/8/layout/hierarchy1"/>
    <dgm:cxn modelId="{6E817066-D022-49B4-8499-D7EAADFF42C9}" type="presParOf" srcId="{13D6A90B-58D9-4C35-A8F8-1124B4EC78CD}" destId="{1AE21C5A-F5A3-411B-A60C-EF35FE3C77E3}" srcOrd="0" destOrd="0" presId="urn:microsoft.com/office/officeart/2005/8/layout/hierarchy1"/>
    <dgm:cxn modelId="{748D8816-226A-4EC1-AC3D-2A94436D6B47}" type="presParOf" srcId="{13D6A90B-58D9-4C35-A8F8-1124B4EC78CD}" destId="{8C93E6D0-EBFC-409B-A58F-9A5E00A4AEC6}" srcOrd="1" destOrd="0" presId="urn:microsoft.com/office/officeart/2005/8/layout/hierarchy1"/>
    <dgm:cxn modelId="{F0C70A44-5F73-4087-A4E6-9B4BC41CEECB}" type="presParOf" srcId="{A6C3F098-DF43-4098-8E98-6BADBAF6C429}" destId="{2E71235B-B849-48F8-A83D-D25034195A23}" srcOrd="1" destOrd="0" presId="urn:microsoft.com/office/officeart/2005/8/layout/hierarchy1"/>
    <dgm:cxn modelId="{5F572A67-1D76-4CD1-9B9A-C148CC61DB16}" type="presParOf" srcId="{2E71235B-B849-48F8-A83D-D25034195A23}" destId="{7D77E029-F8C5-4194-B713-09C800A4DF52}" srcOrd="0" destOrd="0" presId="urn:microsoft.com/office/officeart/2005/8/layout/hierarchy1"/>
    <dgm:cxn modelId="{4965FA9F-0C28-412D-8A3E-14CE96E2084A}" type="presParOf" srcId="{2E71235B-B849-48F8-A83D-D25034195A23}" destId="{8B88F04E-DC6B-41BB-B3FC-87FD41AC570B}" srcOrd="1" destOrd="0" presId="urn:microsoft.com/office/officeart/2005/8/layout/hierarchy1"/>
    <dgm:cxn modelId="{7D206E23-C2A2-441F-BA80-2F65B41E8167}" type="presParOf" srcId="{8B88F04E-DC6B-41BB-B3FC-87FD41AC570B}" destId="{18B7132D-592D-4B29-A491-CB9C96F8DAA0}" srcOrd="0" destOrd="0" presId="urn:microsoft.com/office/officeart/2005/8/layout/hierarchy1"/>
    <dgm:cxn modelId="{F389C1C4-C2DB-4C94-BDFC-BEE2705ADEA2}" type="presParOf" srcId="{18B7132D-592D-4B29-A491-CB9C96F8DAA0}" destId="{E01E7EA3-99A5-40F3-A555-9835FB02C5AF}" srcOrd="0" destOrd="0" presId="urn:microsoft.com/office/officeart/2005/8/layout/hierarchy1"/>
    <dgm:cxn modelId="{3A6D15C7-A3D1-4E7C-AC59-B2FAFC7A0916}" type="presParOf" srcId="{18B7132D-592D-4B29-A491-CB9C96F8DAA0}" destId="{CDFB513A-D12E-46B6-8DAE-1E9B82C56F07}" srcOrd="1" destOrd="0" presId="urn:microsoft.com/office/officeart/2005/8/layout/hierarchy1"/>
    <dgm:cxn modelId="{5876EA8E-7F7A-49CD-8DB3-9FF8205F0143}" type="presParOf" srcId="{8B88F04E-DC6B-41BB-B3FC-87FD41AC570B}" destId="{B48DE6B4-8EB7-49C8-94C7-B62CBE1E47C7}" srcOrd="1" destOrd="0" presId="urn:microsoft.com/office/officeart/2005/8/layout/hierarchy1"/>
    <dgm:cxn modelId="{027A4350-5EF7-4625-A5B7-121FFD833B27}" type="presParOf" srcId="{C3717CEC-FE54-4F3C-AA9A-CE7FE49D663F}" destId="{38C60030-196C-468B-9821-9CB47AAC4AB5}" srcOrd="2" destOrd="0" presId="urn:microsoft.com/office/officeart/2005/8/layout/hierarchy1"/>
    <dgm:cxn modelId="{173F7D74-F3C0-4457-AF92-8D9DCB8DE5AC}" type="presParOf" srcId="{C3717CEC-FE54-4F3C-AA9A-CE7FE49D663F}" destId="{C4B1A07F-C7E7-4F47-9D11-5D3B48C0F0F7}" srcOrd="3" destOrd="0" presId="urn:microsoft.com/office/officeart/2005/8/layout/hierarchy1"/>
    <dgm:cxn modelId="{45754727-D826-4950-8119-87B32FEDAE8F}" type="presParOf" srcId="{C4B1A07F-C7E7-4F47-9D11-5D3B48C0F0F7}" destId="{446CDD5B-EA63-4017-9B03-B067FDA748EC}" srcOrd="0" destOrd="0" presId="urn:microsoft.com/office/officeart/2005/8/layout/hierarchy1"/>
    <dgm:cxn modelId="{DEE30B8A-0F4E-4314-8A9A-1CE91DD3CA8C}" type="presParOf" srcId="{446CDD5B-EA63-4017-9B03-B067FDA748EC}" destId="{716CDB93-AB5D-4CC6-9EE1-C78BBB927F82}" srcOrd="0" destOrd="0" presId="urn:microsoft.com/office/officeart/2005/8/layout/hierarchy1"/>
    <dgm:cxn modelId="{9A8E587F-B457-4B05-85F0-88557CBCC4EF}" type="presParOf" srcId="{446CDD5B-EA63-4017-9B03-B067FDA748EC}" destId="{8548F383-1949-4E7C-A8BA-1068C97D04CE}" srcOrd="1" destOrd="0" presId="urn:microsoft.com/office/officeart/2005/8/layout/hierarchy1"/>
    <dgm:cxn modelId="{C82C96A0-49EC-474D-8F6C-82ED1962AEF1}" type="presParOf" srcId="{C4B1A07F-C7E7-4F47-9D11-5D3B48C0F0F7}" destId="{112F6451-7974-4EBB-AEE5-5D9F348D2BFE}" srcOrd="1" destOrd="0" presId="urn:microsoft.com/office/officeart/2005/8/layout/hierarchy1"/>
    <dgm:cxn modelId="{832E9609-942A-4C47-9221-9F7A32307F92}" type="presParOf" srcId="{112F6451-7974-4EBB-AEE5-5D9F348D2BFE}" destId="{6947A5D6-35D8-41A5-81EE-2856E252D6FF}" srcOrd="0" destOrd="0" presId="urn:microsoft.com/office/officeart/2005/8/layout/hierarchy1"/>
    <dgm:cxn modelId="{EA7C2294-F782-4433-BC0B-B11B1BF4E3FA}" type="presParOf" srcId="{112F6451-7974-4EBB-AEE5-5D9F348D2BFE}" destId="{0C9CEB6B-5F00-429D-8E4D-F200CFDAE0F4}" srcOrd="1" destOrd="0" presId="urn:microsoft.com/office/officeart/2005/8/layout/hierarchy1"/>
    <dgm:cxn modelId="{198CD8EC-E8CC-4EA1-8E62-A184AA02D0A6}" type="presParOf" srcId="{0C9CEB6B-5F00-429D-8E4D-F200CFDAE0F4}" destId="{C4D6E56F-AB27-48C6-9103-184E9048D8CF}" srcOrd="0" destOrd="0" presId="urn:microsoft.com/office/officeart/2005/8/layout/hierarchy1"/>
    <dgm:cxn modelId="{65E6FA76-5FC9-4EFA-95D1-305BD2BFCA61}" type="presParOf" srcId="{C4D6E56F-AB27-48C6-9103-184E9048D8CF}" destId="{26FC98C8-5143-4F5B-9281-3BA2CD879C4E}" srcOrd="0" destOrd="0" presId="urn:microsoft.com/office/officeart/2005/8/layout/hierarchy1"/>
    <dgm:cxn modelId="{A9A3A07C-1E68-40B8-ACCA-F23627BE6179}" type="presParOf" srcId="{C4D6E56F-AB27-48C6-9103-184E9048D8CF}" destId="{2BA79AC4-1A70-413B-AD06-8CE65745E535}" srcOrd="1" destOrd="0" presId="urn:microsoft.com/office/officeart/2005/8/layout/hierarchy1"/>
    <dgm:cxn modelId="{68F924A9-5F4D-4DBC-9A4E-23815794B68A}" type="presParOf" srcId="{0C9CEB6B-5F00-429D-8E4D-F200CFDAE0F4}" destId="{F6846D0D-B14A-4A6A-9A5B-87A20F7A9B12}" srcOrd="1" destOrd="0" presId="urn:microsoft.com/office/officeart/2005/8/layout/hierarchy1"/>
    <dgm:cxn modelId="{2EF65BAE-5F1F-45CE-B491-35C5DB31E8F6}" type="presParOf" srcId="{F6846D0D-B14A-4A6A-9A5B-87A20F7A9B12}" destId="{EC0F198F-CA07-4ADE-A1F4-2B31F3FF0568}" srcOrd="0" destOrd="0" presId="urn:microsoft.com/office/officeart/2005/8/layout/hierarchy1"/>
    <dgm:cxn modelId="{6A746A7D-F6F0-43B9-85A1-1AFB7790EB2D}" type="presParOf" srcId="{F6846D0D-B14A-4A6A-9A5B-87A20F7A9B12}" destId="{6893C349-E69C-42F4-A4EE-26C6460ED114}" srcOrd="1" destOrd="0" presId="urn:microsoft.com/office/officeart/2005/8/layout/hierarchy1"/>
    <dgm:cxn modelId="{3DB71ED1-06C4-4C0B-A9C6-0CD8AE89B3B8}" type="presParOf" srcId="{6893C349-E69C-42F4-A4EE-26C6460ED114}" destId="{5DEEDB1F-3B78-491F-A6D3-E06AE82BF126}" srcOrd="0" destOrd="0" presId="urn:microsoft.com/office/officeart/2005/8/layout/hierarchy1"/>
    <dgm:cxn modelId="{214AC6FC-C1ED-41F5-9D6E-0AC19A5C6410}" type="presParOf" srcId="{5DEEDB1F-3B78-491F-A6D3-E06AE82BF126}" destId="{541F9B60-A062-4FEF-AA97-ECB4746B0884}" srcOrd="0" destOrd="0" presId="urn:microsoft.com/office/officeart/2005/8/layout/hierarchy1"/>
    <dgm:cxn modelId="{E2FE004A-AD24-4191-A91E-E635425F7C6E}" type="presParOf" srcId="{5DEEDB1F-3B78-491F-A6D3-E06AE82BF126}" destId="{C2CD8A83-601F-43D3-A47D-10BD738C6AEF}" srcOrd="1" destOrd="0" presId="urn:microsoft.com/office/officeart/2005/8/layout/hierarchy1"/>
    <dgm:cxn modelId="{E8750619-D011-4205-8FCB-B0A03CA712E3}" type="presParOf" srcId="{6893C349-E69C-42F4-A4EE-26C6460ED114}" destId="{F62637FB-6012-4D4F-A589-D2BC09F583C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F198F-CA07-4ADE-A1F4-2B31F3FF0568}">
      <dsp:nvSpPr>
        <dsp:cNvPr id="0" name=""/>
        <dsp:cNvSpPr/>
      </dsp:nvSpPr>
      <dsp:spPr>
        <a:xfrm>
          <a:off x="5614280" y="4254878"/>
          <a:ext cx="91440" cy="497611"/>
        </a:xfrm>
        <a:custGeom>
          <a:avLst/>
          <a:gdLst/>
          <a:ahLst/>
          <a:cxnLst/>
          <a:rect l="0" t="0" r="0" b="0"/>
          <a:pathLst>
            <a:path>
              <a:moveTo>
                <a:pt x="45720" y="0"/>
              </a:moveTo>
              <a:lnTo>
                <a:pt x="45720" y="49761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47A5D6-35D8-41A5-81EE-2856E252D6FF}">
      <dsp:nvSpPr>
        <dsp:cNvPr id="0" name=""/>
        <dsp:cNvSpPr/>
      </dsp:nvSpPr>
      <dsp:spPr>
        <a:xfrm>
          <a:off x="5614280" y="2670792"/>
          <a:ext cx="91440" cy="497611"/>
        </a:xfrm>
        <a:custGeom>
          <a:avLst/>
          <a:gdLst/>
          <a:ahLst/>
          <a:cxnLst/>
          <a:rect l="0" t="0" r="0" b="0"/>
          <a:pathLst>
            <a:path>
              <a:moveTo>
                <a:pt x="45720" y="0"/>
              </a:moveTo>
              <a:lnTo>
                <a:pt x="45720" y="49761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C60030-196C-468B-9821-9CB47AAC4AB5}">
      <dsp:nvSpPr>
        <dsp:cNvPr id="0" name=""/>
        <dsp:cNvSpPr/>
      </dsp:nvSpPr>
      <dsp:spPr>
        <a:xfrm>
          <a:off x="4095945" y="1086706"/>
          <a:ext cx="1564055" cy="497611"/>
        </a:xfrm>
        <a:custGeom>
          <a:avLst/>
          <a:gdLst/>
          <a:ahLst/>
          <a:cxnLst/>
          <a:rect l="0" t="0" r="0" b="0"/>
          <a:pathLst>
            <a:path>
              <a:moveTo>
                <a:pt x="0" y="0"/>
              </a:moveTo>
              <a:lnTo>
                <a:pt x="0" y="339107"/>
              </a:lnTo>
              <a:lnTo>
                <a:pt x="1564055" y="339107"/>
              </a:lnTo>
              <a:lnTo>
                <a:pt x="1564055" y="49761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77E029-F8C5-4194-B713-09C800A4DF52}">
      <dsp:nvSpPr>
        <dsp:cNvPr id="0" name=""/>
        <dsp:cNvSpPr/>
      </dsp:nvSpPr>
      <dsp:spPr>
        <a:xfrm>
          <a:off x="2486170" y="4254878"/>
          <a:ext cx="91440" cy="497611"/>
        </a:xfrm>
        <a:custGeom>
          <a:avLst/>
          <a:gdLst/>
          <a:ahLst/>
          <a:cxnLst/>
          <a:rect l="0" t="0" r="0" b="0"/>
          <a:pathLst>
            <a:path>
              <a:moveTo>
                <a:pt x="45720" y="0"/>
              </a:moveTo>
              <a:lnTo>
                <a:pt x="45720" y="49761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207F30-9EF2-4853-8252-D9B0B42833F5}">
      <dsp:nvSpPr>
        <dsp:cNvPr id="0" name=""/>
        <dsp:cNvSpPr/>
      </dsp:nvSpPr>
      <dsp:spPr>
        <a:xfrm>
          <a:off x="2486170" y="2670792"/>
          <a:ext cx="91440" cy="497611"/>
        </a:xfrm>
        <a:custGeom>
          <a:avLst/>
          <a:gdLst/>
          <a:ahLst/>
          <a:cxnLst/>
          <a:rect l="0" t="0" r="0" b="0"/>
          <a:pathLst>
            <a:path>
              <a:moveTo>
                <a:pt x="45720" y="0"/>
              </a:moveTo>
              <a:lnTo>
                <a:pt x="45720" y="49761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B6A53A-A82E-4B0B-8B9E-C55BEFA30A71}">
      <dsp:nvSpPr>
        <dsp:cNvPr id="0" name=""/>
        <dsp:cNvSpPr/>
      </dsp:nvSpPr>
      <dsp:spPr>
        <a:xfrm>
          <a:off x="2531890" y="1086706"/>
          <a:ext cx="1564055" cy="497611"/>
        </a:xfrm>
        <a:custGeom>
          <a:avLst/>
          <a:gdLst/>
          <a:ahLst/>
          <a:cxnLst/>
          <a:rect l="0" t="0" r="0" b="0"/>
          <a:pathLst>
            <a:path>
              <a:moveTo>
                <a:pt x="1564055" y="0"/>
              </a:moveTo>
              <a:lnTo>
                <a:pt x="1564055" y="339107"/>
              </a:lnTo>
              <a:lnTo>
                <a:pt x="0" y="339107"/>
              </a:lnTo>
              <a:lnTo>
                <a:pt x="0" y="49761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6DC52B-A2E1-4CCB-82BC-C7FA529649A1}">
      <dsp:nvSpPr>
        <dsp:cNvPr id="0" name=""/>
        <dsp:cNvSpPr/>
      </dsp:nvSpPr>
      <dsp:spPr>
        <a:xfrm>
          <a:off x="2721999" y="231"/>
          <a:ext cx="2747891" cy="10864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692EC5-81F4-4D21-AC3B-01690022F59D}">
      <dsp:nvSpPr>
        <dsp:cNvPr id="0" name=""/>
        <dsp:cNvSpPr/>
      </dsp:nvSpPr>
      <dsp:spPr>
        <a:xfrm>
          <a:off x="2912108" y="180835"/>
          <a:ext cx="2747891" cy="10864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LTEL Meeting Structures</a:t>
          </a:r>
          <a:endParaRPr lang="en-US" sz="2400" b="1" kern="1200" dirty="0"/>
        </a:p>
      </dsp:txBody>
      <dsp:txXfrm>
        <a:off x="2943930" y="212657"/>
        <a:ext cx="2684247" cy="1022830"/>
      </dsp:txXfrm>
    </dsp:sp>
    <dsp:sp modelId="{AA437FFA-4AF4-461A-B380-2B944DB1CBF0}">
      <dsp:nvSpPr>
        <dsp:cNvPr id="0" name=""/>
        <dsp:cNvSpPr/>
      </dsp:nvSpPr>
      <dsp:spPr>
        <a:xfrm>
          <a:off x="1157944" y="1584317"/>
          <a:ext cx="2747891" cy="10864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359893-E027-4A08-9D45-D3D42CD9F498}">
      <dsp:nvSpPr>
        <dsp:cNvPr id="0" name=""/>
        <dsp:cNvSpPr/>
      </dsp:nvSpPr>
      <dsp:spPr>
        <a:xfrm>
          <a:off x="1348053" y="1764921"/>
          <a:ext cx="2747891" cy="10864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Individual Conferences</a:t>
          </a:r>
          <a:endParaRPr lang="en-US" sz="2000" kern="1200" dirty="0"/>
        </a:p>
      </dsp:txBody>
      <dsp:txXfrm>
        <a:off x="1379875" y="1796743"/>
        <a:ext cx="2684247" cy="1022830"/>
      </dsp:txXfrm>
    </dsp:sp>
    <dsp:sp modelId="{1AE21C5A-F5A3-411B-A60C-EF35FE3C77E3}">
      <dsp:nvSpPr>
        <dsp:cNvPr id="0" name=""/>
        <dsp:cNvSpPr/>
      </dsp:nvSpPr>
      <dsp:spPr>
        <a:xfrm>
          <a:off x="1157944" y="3168403"/>
          <a:ext cx="2747891" cy="10864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93E6D0-EBFC-409B-A58F-9A5E00A4AEC6}">
      <dsp:nvSpPr>
        <dsp:cNvPr id="0" name=""/>
        <dsp:cNvSpPr/>
      </dsp:nvSpPr>
      <dsp:spPr>
        <a:xfrm>
          <a:off x="1348053" y="3349007"/>
          <a:ext cx="2747891" cy="10864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Small or Large LTEL population</a:t>
          </a:r>
          <a:endParaRPr lang="en-US" sz="1700" kern="1200" dirty="0"/>
        </a:p>
      </dsp:txBody>
      <dsp:txXfrm>
        <a:off x="1379875" y="3380829"/>
        <a:ext cx="2684247" cy="1022830"/>
      </dsp:txXfrm>
    </dsp:sp>
    <dsp:sp modelId="{E01E7EA3-99A5-40F3-A555-9835FB02C5AF}">
      <dsp:nvSpPr>
        <dsp:cNvPr id="0" name=""/>
        <dsp:cNvSpPr/>
      </dsp:nvSpPr>
      <dsp:spPr>
        <a:xfrm>
          <a:off x="1157944" y="4752489"/>
          <a:ext cx="2747891" cy="10864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FB513A-D12E-46B6-8DAE-1E9B82C56F07}">
      <dsp:nvSpPr>
        <dsp:cNvPr id="0" name=""/>
        <dsp:cNvSpPr/>
      </dsp:nvSpPr>
      <dsp:spPr>
        <a:xfrm>
          <a:off x="1348053" y="4933093"/>
          <a:ext cx="2747891" cy="10864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Meet individually with students and/or parents </a:t>
          </a:r>
          <a:r>
            <a:rPr lang="en-US" sz="1700" b="1" kern="1200" dirty="0" smtClean="0"/>
            <a:t>together</a:t>
          </a:r>
          <a:r>
            <a:rPr lang="en-US" sz="1700" kern="1200" dirty="0" smtClean="0"/>
            <a:t> or separately if needed</a:t>
          </a:r>
          <a:endParaRPr lang="en-US" sz="1700" kern="1200" dirty="0"/>
        </a:p>
      </dsp:txBody>
      <dsp:txXfrm>
        <a:off x="1379875" y="4964915"/>
        <a:ext cx="2684247" cy="1022830"/>
      </dsp:txXfrm>
    </dsp:sp>
    <dsp:sp modelId="{716CDB93-AB5D-4CC6-9EE1-C78BBB927F82}">
      <dsp:nvSpPr>
        <dsp:cNvPr id="0" name=""/>
        <dsp:cNvSpPr/>
      </dsp:nvSpPr>
      <dsp:spPr>
        <a:xfrm>
          <a:off x="4286054" y="1584317"/>
          <a:ext cx="2747891" cy="10864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48F383-1949-4E7C-A8BA-1068C97D04CE}">
      <dsp:nvSpPr>
        <dsp:cNvPr id="0" name=""/>
        <dsp:cNvSpPr/>
      </dsp:nvSpPr>
      <dsp:spPr>
        <a:xfrm>
          <a:off x="4476163" y="1764921"/>
          <a:ext cx="2747891" cy="10864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Group </a:t>
          </a:r>
        </a:p>
        <a:p>
          <a:pPr lvl="0" algn="ctr" defTabSz="889000">
            <a:lnSpc>
              <a:spcPct val="90000"/>
            </a:lnSpc>
            <a:spcBef>
              <a:spcPct val="0"/>
            </a:spcBef>
            <a:spcAft>
              <a:spcPct val="35000"/>
            </a:spcAft>
          </a:pPr>
          <a:r>
            <a:rPr lang="en-US" sz="2000" kern="1200" dirty="0" smtClean="0"/>
            <a:t>Meetings</a:t>
          </a:r>
          <a:endParaRPr lang="en-US" sz="2000" kern="1200" dirty="0"/>
        </a:p>
      </dsp:txBody>
      <dsp:txXfrm>
        <a:off x="4507985" y="1796743"/>
        <a:ext cx="2684247" cy="1022830"/>
      </dsp:txXfrm>
    </dsp:sp>
    <dsp:sp modelId="{26FC98C8-5143-4F5B-9281-3BA2CD879C4E}">
      <dsp:nvSpPr>
        <dsp:cNvPr id="0" name=""/>
        <dsp:cNvSpPr/>
      </dsp:nvSpPr>
      <dsp:spPr>
        <a:xfrm>
          <a:off x="4286054" y="3168403"/>
          <a:ext cx="2747891" cy="10864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A79AC4-1A70-413B-AD06-8CE65745E535}">
      <dsp:nvSpPr>
        <dsp:cNvPr id="0" name=""/>
        <dsp:cNvSpPr/>
      </dsp:nvSpPr>
      <dsp:spPr>
        <a:xfrm>
          <a:off x="4476163" y="3349007"/>
          <a:ext cx="2747891" cy="10864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Large LTEL population</a:t>
          </a:r>
          <a:endParaRPr lang="en-US" sz="1700" kern="1200" dirty="0"/>
        </a:p>
      </dsp:txBody>
      <dsp:txXfrm>
        <a:off x="4507985" y="3380829"/>
        <a:ext cx="2684247" cy="1022830"/>
      </dsp:txXfrm>
    </dsp:sp>
    <dsp:sp modelId="{541F9B60-A062-4FEF-AA97-ECB4746B0884}">
      <dsp:nvSpPr>
        <dsp:cNvPr id="0" name=""/>
        <dsp:cNvSpPr/>
      </dsp:nvSpPr>
      <dsp:spPr>
        <a:xfrm>
          <a:off x="4286054" y="4752489"/>
          <a:ext cx="2747891" cy="10864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CD8A83-601F-43D3-A47D-10BD738C6AEF}">
      <dsp:nvSpPr>
        <dsp:cNvPr id="0" name=""/>
        <dsp:cNvSpPr/>
      </dsp:nvSpPr>
      <dsp:spPr>
        <a:xfrm>
          <a:off x="4476163" y="4933093"/>
          <a:ext cx="2747891" cy="10864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Meet with students and/or parents together or separately in groups if needed</a:t>
          </a:r>
          <a:endParaRPr lang="en-US" sz="1700" kern="1200" dirty="0"/>
        </a:p>
      </dsp:txBody>
      <dsp:txXfrm>
        <a:off x="4507985" y="4964915"/>
        <a:ext cx="2684247" cy="1022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F198F-CA07-4ADE-A1F4-2B31F3FF0568}">
      <dsp:nvSpPr>
        <dsp:cNvPr id="0" name=""/>
        <dsp:cNvSpPr/>
      </dsp:nvSpPr>
      <dsp:spPr>
        <a:xfrm>
          <a:off x="5614280" y="4254878"/>
          <a:ext cx="91440" cy="497611"/>
        </a:xfrm>
        <a:custGeom>
          <a:avLst/>
          <a:gdLst/>
          <a:ahLst/>
          <a:cxnLst/>
          <a:rect l="0" t="0" r="0" b="0"/>
          <a:pathLst>
            <a:path>
              <a:moveTo>
                <a:pt x="45720" y="0"/>
              </a:moveTo>
              <a:lnTo>
                <a:pt x="45720" y="497611"/>
              </a:lnTo>
            </a:path>
          </a:pathLst>
        </a:custGeom>
        <a:noFill/>
        <a:ln w="12700" cap="flat" cmpd="sng" algn="ctr">
          <a:solidFill>
            <a:schemeClr val="accent2">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947A5D6-35D8-41A5-81EE-2856E252D6FF}">
      <dsp:nvSpPr>
        <dsp:cNvPr id="0" name=""/>
        <dsp:cNvSpPr/>
      </dsp:nvSpPr>
      <dsp:spPr>
        <a:xfrm>
          <a:off x="5614280" y="2670792"/>
          <a:ext cx="91440" cy="497611"/>
        </a:xfrm>
        <a:custGeom>
          <a:avLst/>
          <a:gdLst/>
          <a:ahLst/>
          <a:cxnLst/>
          <a:rect l="0" t="0" r="0" b="0"/>
          <a:pathLst>
            <a:path>
              <a:moveTo>
                <a:pt x="45720" y="0"/>
              </a:moveTo>
              <a:lnTo>
                <a:pt x="45720" y="497611"/>
              </a:lnTo>
            </a:path>
          </a:pathLst>
        </a:custGeom>
        <a:noFill/>
        <a:ln w="12700" cap="flat" cmpd="sng" algn="ctr">
          <a:solidFill>
            <a:schemeClr val="accent2">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8C60030-196C-468B-9821-9CB47AAC4AB5}">
      <dsp:nvSpPr>
        <dsp:cNvPr id="0" name=""/>
        <dsp:cNvSpPr/>
      </dsp:nvSpPr>
      <dsp:spPr>
        <a:xfrm>
          <a:off x="4095945" y="1086706"/>
          <a:ext cx="1564055" cy="497611"/>
        </a:xfrm>
        <a:custGeom>
          <a:avLst/>
          <a:gdLst/>
          <a:ahLst/>
          <a:cxnLst/>
          <a:rect l="0" t="0" r="0" b="0"/>
          <a:pathLst>
            <a:path>
              <a:moveTo>
                <a:pt x="0" y="0"/>
              </a:moveTo>
              <a:lnTo>
                <a:pt x="0" y="339107"/>
              </a:lnTo>
              <a:lnTo>
                <a:pt x="1564055" y="339107"/>
              </a:lnTo>
              <a:lnTo>
                <a:pt x="1564055" y="497611"/>
              </a:lnTo>
            </a:path>
          </a:pathLst>
        </a:custGeom>
        <a:noFill/>
        <a:ln w="1270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77E029-F8C5-4194-B713-09C800A4DF52}">
      <dsp:nvSpPr>
        <dsp:cNvPr id="0" name=""/>
        <dsp:cNvSpPr/>
      </dsp:nvSpPr>
      <dsp:spPr>
        <a:xfrm>
          <a:off x="2486170" y="4254878"/>
          <a:ext cx="91440" cy="497611"/>
        </a:xfrm>
        <a:custGeom>
          <a:avLst/>
          <a:gdLst/>
          <a:ahLst/>
          <a:cxnLst/>
          <a:rect l="0" t="0" r="0" b="0"/>
          <a:pathLst>
            <a:path>
              <a:moveTo>
                <a:pt x="45720" y="0"/>
              </a:moveTo>
              <a:lnTo>
                <a:pt x="45720" y="497611"/>
              </a:lnTo>
            </a:path>
          </a:pathLst>
        </a:custGeom>
        <a:noFill/>
        <a:ln w="12700" cap="flat" cmpd="sng" algn="ctr">
          <a:solidFill>
            <a:schemeClr val="accent2">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9207F30-9EF2-4853-8252-D9B0B42833F5}">
      <dsp:nvSpPr>
        <dsp:cNvPr id="0" name=""/>
        <dsp:cNvSpPr/>
      </dsp:nvSpPr>
      <dsp:spPr>
        <a:xfrm>
          <a:off x="2486170" y="2670792"/>
          <a:ext cx="91440" cy="497611"/>
        </a:xfrm>
        <a:custGeom>
          <a:avLst/>
          <a:gdLst/>
          <a:ahLst/>
          <a:cxnLst/>
          <a:rect l="0" t="0" r="0" b="0"/>
          <a:pathLst>
            <a:path>
              <a:moveTo>
                <a:pt x="45720" y="0"/>
              </a:moveTo>
              <a:lnTo>
                <a:pt x="45720" y="497611"/>
              </a:lnTo>
            </a:path>
          </a:pathLst>
        </a:custGeom>
        <a:noFill/>
        <a:ln w="12700" cap="flat" cmpd="sng" algn="ctr">
          <a:solidFill>
            <a:schemeClr val="accent2">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6A53A-A82E-4B0B-8B9E-C55BEFA30A71}">
      <dsp:nvSpPr>
        <dsp:cNvPr id="0" name=""/>
        <dsp:cNvSpPr/>
      </dsp:nvSpPr>
      <dsp:spPr>
        <a:xfrm>
          <a:off x="2531890" y="1086706"/>
          <a:ext cx="1564055" cy="497611"/>
        </a:xfrm>
        <a:custGeom>
          <a:avLst/>
          <a:gdLst/>
          <a:ahLst/>
          <a:cxnLst/>
          <a:rect l="0" t="0" r="0" b="0"/>
          <a:pathLst>
            <a:path>
              <a:moveTo>
                <a:pt x="1564055" y="0"/>
              </a:moveTo>
              <a:lnTo>
                <a:pt x="1564055" y="339107"/>
              </a:lnTo>
              <a:lnTo>
                <a:pt x="0" y="339107"/>
              </a:lnTo>
              <a:lnTo>
                <a:pt x="0" y="497611"/>
              </a:lnTo>
            </a:path>
          </a:pathLst>
        </a:custGeom>
        <a:noFill/>
        <a:ln w="1270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56DC52B-A2E1-4CCB-82BC-C7FA529649A1}">
      <dsp:nvSpPr>
        <dsp:cNvPr id="0" name=""/>
        <dsp:cNvSpPr/>
      </dsp:nvSpPr>
      <dsp:spPr>
        <a:xfrm>
          <a:off x="2721999" y="231"/>
          <a:ext cx="2747891" cy="1086474"/>
        </a:xfrm>
        <a:prstGeom prst="roundRect">
          <a:avLst>
            <a:gd name="adj" fmla="val 10000"/>
          </a:avLst>
        </a:prstGeom>
        <a:blipFill rotWithShape="0">
          <a:blip xmlns:r="http://schemas.openxmlformats.org/officeDocument/2006/relationships" r:embed="rId1">
            <a:duotone>
              <a:schemeClr val="lt1">
                <a:hueOff val="0"/>
                <a:satOff val="0"/>
                <a:lumOff val="0"/>
                <a:alphaOff val="0"/>
                <a:shade val="22000"/>
                <a:satMod val="160000"/>
              </a:schemeClr>
              <a:schemeClr val="l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1692EC5-81F4-4D21-AC3B-01690022F59D}">
      <dsp:nvSpPr>
        <dsp:cNvPr id="0" name=""/>
        <dsp:cNvSpPr/>
      </dsp:nvSpPr>
      <dsp:spPr>
        <a:xfrm>
          <a:off x="2912108" y="180835"/>
          <a:ext cx="2747891" cy="1086474"/>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Using Existing Structures</a:t>
          </a:r>
          <a:endParaRPr lang="en-US" sz="2000" b="1" kern="1200" dirty="0"/>
        </a:p>
      </dsp:txBody>
      <dsp:txXfrm>
        <a:off x="2943930" y="212657"/>
        <a:ext cx="2684247" cy="1022830"/>
      </dsp:txXfrm>
    </dsp:sp>
    <dsp:sp modelId="{AA437FFA-4AF4-461A-B380-2B944DB1CBF0}">
      <dsp:nvSpPr>
        <dsp:cNvPr id="0" name=""/>
        <dsp:cNvSpPr/>
      </dsp:nvSpPr>
      <dsp:spPr>
        <a:xfrm>
          <a:off x="1157944" y="1584317"/>
          <a:ext cx="2747891" cy="1086474"/>
        </a:xfrm>
        <a:prstGeom prst="roundRect">
          <a:avLst>
            <a:gd name="adj" fmla="val 10000"/>
          </a:avLst>
        </a:prstGeom>
        <a:blipFill rotWithShape="0">
          <a:blip xmlns:r="http://schemas.openxmlformats.org/officeDocument/2006/relationships" r:embed="rId1">
            <a:duotone>
              <a:schemeClr val="lt1">
                <a:hueOff val="0"/>
                <a:satOff val="0"/>
                <a:lumOff val="0"/>
                <a:alphaOff val="0"/>
                <a:shade val="22000"/>
                <a:satMod val="160000"/>
              </a:schemeClr>
              <a:schemeClr val="l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9359893-E027-4A08-9D45-D3D42CD9F498}">
      <dsp:nvSpPr>
        <dsp:cNvPr id="0" name=""/>
        <dsp:cNvSpPr/>
      </dsp:nvSpPr>
      <dsp:spPr>
        <a:xfrm>
          <a:off x="1348053" y="1764921"/>
          <a:ext cx="2747891" cy="1086474"/>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Individual </a:t>
          </a:r>
        </a:p>
        <a:p>
          <a:pPr lvl="0" algn="ctr" defTabSz="889000">
            <a:lnSpc>
              <a:spcPct val="90000"/>
            </a:lnSpc>
            <a:spcBef>
              <a:spcPct val="0"/>
            </a:spcBef>
            <a:spcAft>
              <a:spcPct val="35000"/>
            </a:spcAft>
          </a:pPr>
          <a:r>
            <a:rPr lang="en-US" sz="2000" kern="1200" dirty="0" smtClean="0"/>
            <a:t>Conferences</a:t>
          </a:r>
          <a:endParaRPr lang="en-US" sz="2000" kern="1200" dirty="0"/>
        </a:p>
      </dsp:txBody>
      <dsp:txXfrm>
        <a:off x="1379875" y="1796743"/>
        <a:ext cx="2684247" cy="1022830"/>
      </dsp:txXfrm>
    </dsp:sp>
    <dsp:sp modelId="{1AE21C5A-F5A3-411B-A60C-EF35FE3C77E3}">
      <dsp:nvSpPr>
        <dsp:cNvPr id="0" name=""/>
        <dsp:cNvSpPr/>
      </dsp:nvSpPr>
      <dsp:spPr>
        <a:xfrm>
          <a:off x="1157944" y="3168403"/>
          <a:ext cx="2747891" cy="1086474"/>
        </a:xfrm>
        <a:prstGeom prst="roundRect">
          <a:avLst>
            <a:gd name="adj" fmla="val 10000"/>
          </a:avLst>
        </a:prstGeom>
        <a:blipFill rotWithShape="0">
          <a:blip xmlns:r="http://schemas.openxmlformats.org/officeDocument/2006/relationships" r:embed="rId1">
            <a:duotone>
              <a:schemeClr val="lt1">
                <a:hueOff val="0"/>
                <a:satOff val="0"/>
                <a:lumOff val="0"/>
                <a:alphaOff val="0"/>
                <a:shade val="22000"/>
                <a:satMod val="160000"/>
              </a:schemeClr>
              <a:schemeClr val="l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93E6D0-EBFC-409B-A58F-9A5E00A4AEC6}">
      <dsp:nvSpPr>
        <dsp:cNvPr id="0" name=""/>
        <dsp:cNvSpPr/>
      </dsp:nvSpPr>
      <dsp:spPr>
        <a:xfrm>
          <a:off x="1348053" y="3349007"/>
          <a:ext cx="2747891" cy="1086474"/>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LTEL Designee Team Members:</a:t>
          </a:r>
        </a:p>
        <a:p>
          <a:pPr lvl="0" algn="ctr" defTabSz="577850">
            <a:lnSpc>
              <a:spcPct val="90000"/>
            </a:lnSpc>
            <a:spcBef>
              <a:spcPct val="0"/>
            </a:spcBef>
            <a:spcAft>
              <a:spcPct val="35000"/>
            </a:spcAft>
          </a:pPr>
          <a:r>
            <a:rPr lang="en-US" sz="1300" kern="1200" dirty="0" smtClean="0"/>
            <a:t>Counselors, Department Chairs, Teachers, Coordinators , Administrators, Coaches</a:t>
          </a:r>
          <a:endParaRPr lang="en-US" sz="1300" kern="1200" dirty="0"/>
        </a:p>
      </dsp:txBody>
      <dsp:txXfrm>
        <a:off x="1379875" y="3380829"/>
        <a:ext cx="2684247" cy="1022830"/>
      </dsp:txXfrm>
    </dsp:sp>
    <dsp:sp modelId="{E01E7EA3-99A5-40F3-A555-9835FB02C5AF}">
      <dsp:nvSpPr>
        <dsp:cNvPr id="0" name=""/>
        <dsp:cNvSpPr/>
      </dsp:nvSpPr>
      <dsp:spPr>
        <a:xfrm>
          <a:off x="1157944" y="4752489"/>
          <a:ext cx="2747891" cy="1086474"/>
        </a:xfrm>
        <a:prstGeom prst="roundRect">
          <a:avLst>
            <a:gd name="adj" fmla="val 10000"/>
          </a:avLst>
        </a:prstGeom>
        <a:blipFill rotWithShape="0">
          <a:blip xmlns:r="http://schemas.openxmlformats.org/officeDocument/2006/relationships" r:embed="rId1">
            <a:duotone>
              <a:schemeClr val="lt1">
                <a:hueOff val="0"/>
                <a:satOff val="0"/>
                <a:lumOff val="0"/>
                <a:alphaOff val="0"/>
                <a:shade val="22000"/>
                <a:satMod val="160000"/>
              </a:schemeClr>
              <a:schemeClr val="l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DFB513A-D12E-46B6-8DAE-1E9B82C56F07}">
      <dsp:nvSpPr>
        <dsp:cNvPr id="0" name=""/>
        <dsp:cNvSpPr/>
      </dsp:nvSpPr>
      <dsp:spPr>
        <a:xfrm>
          <a:off x="1348053" y="4933093"/>
          <a:ext cx="2747891" cy="1086474"/>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-During parent/teacher conferences</a:t>
          </a:r>
        </a:p>
        <a:p>
          <a:pPr lvl="0" algn="ctr" defTabSz="577850">
            <a:lnSpc>
              <a:spcPct val="90000"/>
            </a:lnSpc>
            <a:spcBef>
              <a:spcPct val="0"/>
            </a:spcBef>
            <a:spcAft>
              <a:spcPct val="35000"/>
            </a:spcAft>
          </a:pPr>
          <a:r>
            <a:rPr lang="en-US" sz="1300" kern="1200" dirty="0" smtClean="0"/>
            <a:t>-Individual Graduation Plan meeting</a:t>
          </a:r>
        </a:p>
      </dsp:txBody>
      <dsp:txXfrm>
        <a:off x="1379875" y="4964915"/>
        <a:ext cx="2684247" cy="1022830"/>
      </dsp:txXfrm>
    </dsp:sp>
    <dsp:sp modelId="{716CDB93-AB5D-4CC6-9EE1-C78BBB927F82}">
      <dsp:nvSpPr>
        <dsp:cNvPr id="0" name=""/>
        <dsp:cNvSpPr/>
      </dsp:nvSpPr>
      <dsp:spPr>
        <a:xfrm>
          <a:off x="4286054" y="1584317"/>
          <a:ext cx="2747891" cy="1086474"/>
        </a:xfrm>
        <a:prstGeom prst="roundRect">
          <a:avLst>
            <a:gd name="adj" fmla="val 10000"/>
          </a:avLst>
        </a:prstGeom>
        <a:blipFill rotWithShape="0">
          <a:blip xmlns:r="http://schemas.openxmlformats.org/officeDocument/2006/relationships" r:embed="rId1">
            <a:duotone>
              <a:schemeClr val="lt1">
                <a:hueOff val="0"/>
                <a:satOff val="0"/>
                <a:lumOff val="0"/>
                <a:alphaOff val="0"/>
                <a:shade val="22000"/>
                <a:satMod val="160000"/>
              </a:schemeClr>
              <a:schemeClr val="l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48F383-1949-4E7C-A8BA-1068C97D04CE}">
      <dsp:nvSpPr>
        <dsp:cNvPr id="0" name=""/>
        <dsp:cNvSpPr/>
      </dsp:nvSpPr>
      <dsp:spPr>
        <a:xfrm>
          <a:off x="4476163" y="1764921"/>
          <a:ext cx="2747891" cy="1086474"/>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Group </a:t>
          </a:r>
        </a:p>
        <a:p>
          <a:pPr lvl="0" algn="ctr" defTabSz="889000">
            <a:lnSpc>
              <a:spcPct val="90000"/>
            </a:lnSpc>
            <a:spcBef>
              <a:spcPct val="0"/>
            </a:spcBef>
            <a:spcAft>
              <a:spcPct val="35000"/>
            </a:spcAft>
          </a:pPr>
          <a:r>
            <a:rPr lang="en-US" sz="2000" kern="1200" dirty="0" smtClean="0"/>
            <a:t>Meetings</a:t>
          </a:r>
          <a:endParaRPr lang="en-US" sz="2000" kern="1200" dirty="0"/>
        </a:p>
      </dsp:txBody>
      <dsp:txXfrm>
        <a:off x="4507985" y="1796743"/>
        <a:ext cx="2684247" cy="1022830"/>
      </dsp:txXfrm>
    </dsp:sp>
    <dsp:sp modelId="{26FC98C8-5143-4F5B-9281-3BA2CD879C4E}">
      <dsp:nvSpPr>
        <dsp:cNvPr id="0" name=""/>
        <dsp:cNvSpPr/>
      </dsp:nvSpPr>
      <dsp:spPr>
        <a:xfrm>
          <a:off x="4286054" y="3168403"/>
          <a:ext cx="2747891" cy="1086474"/>
        </a:xfrm>
        <a:prstGeom prst="roundRect">
          <a:avLst>
            <a:gd name="adj" fmla="val 10000"/>
          </a:avLst>
        </a:prstGeom>
        <a:blipFill rotWithShape="0">
          <a:blip xmlns:r="http://schemas.openxmlformats.org/officeDocument/2006/relationships" r:embed="rId1">
            <a:duotone>
              <a:schemeClr val="lt1">
                <a:hueOff val="0"/>
                <a:satOff val="0"/>
                <a:lumOff val="0"/>
                <a:alphaOff val="0"/>
                <a:shade val="22000"/>
                <a:satMod val="160000"/>
              </a:schemeClr>
              <a:schemeClr val="l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BA79AC4-1A70-413B-AD06-8CE65745E535}">
      <dsp:nvSpPr>
        <dsp:cNvPr id="0" name=""/>
        <dsp:cNvSpPr/>
      </dsp:nvSpPr>
      <dsp:spPr>
        <a:xfrm>
          <a:off x="4476163" y="3349007"/>
          <a:ext cx="2747891" cy="1086474"/>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LTEL Designee Team Members:</a:t>
          </a:r>
        </a:p>
        <a:p>
          <a:pPr lvl="0" algn="ctr" defTabSz="577850">
            <a:lnSpc>
              <a:spcPct val="90000"/>
            </a:lnSpc>
            <a:spcBef>
              <a:spcPct val="0"/>
            </a:spcBef>
            <a:spcAft>
              <a:spcPct val="35000"/>
            </a:spcAft>
          </a:pPr>
          <a:r>
            <a:rPr lang="en-US" sz="1300" kern="1200" dirty="0" smtClean="0"/>
            <a:t>Counselors, Department Chairs, Teachers, Coordinators, Administrators, Coaches</a:t>
          </a:r>
          <a:endParaRPr lang="en-US" sz="1300" kern="1200" dirty="0"/>
        </a:p>
      </dsp:txBody>
      <dsp:txXfrm>
        <a:off x="4507985" y="3380829"/>
        <a:ext cx="2684247" cy="1022830"/>
      </dsp:txXfrm>
    </dsp:sp>
    <dsp:sp modelId="{541F9B60-A062-4FEF-AA97-ECB4746B0884}">
      <dsp:nvSpPr>
        <dsp:cNvPr id="0" name=""/>
        <dsp:cNvSpPr/>
      </dsp:nvSpPr>
      <dsp:spPr>
        <a:xfrm>
          <a:off x="4286054" y="4752489"/>
          <a:ext cx="2747891" cy="1086474"/>
        </a:xfrm>
        <a:prstGeom prst="roundRect">
          <a:avLst>
            <a:gd name="adj" fmla="val 10000"/>
          </a:avLst>
        </a:prstGeom>
        <a:blipFill rotWithShape="0">
          <a:blip xmlns:r="http://schemas.openxmlformats.org/officeDocument/2006/relationships" r:embed="rId1">
            <a:duotone>
              <a:schemeClr val="lt1">
                <a:hueOff val="0"/>
                <a:satOff val="0"/>
                <a:lumOff val="0"/>
                <a:alphaOff val="0"/>
                <a:shade val="22000"/>
                <a:satMod val="160000"/>
              </a:schemeClr>
              <a:schemeClr val="l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2CD8A83-601F-43D3-A47D-10BD738C6AEF}">
      <dsp:nvSpPr>
        <dsp:cNvPr id="0" name=""/>
        <dsp:cNvSpPr/>
      </dsp:nvSpPr>
      <dsp:spPr>
        <a:xfrm>
          <a:off x="4476163" y="4933093"/>
          <a:ext cx="2747891" cy="1086474"/>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-Classroom presentation </a:t>
          </a:r>
        </a:p>
        <a:p>
          <a:pPr lvl="0" algn="ctr" defTabSz="577850">
            <a:lnSpc>
              <a:spcPct val="90000"/>
            </a:lnSpc>
            <a:spcBef>
              <a:spcPct val="0"/>
            </a:spcBef>
            <a:spcAft>
              <a:spcPct val="35000"/>
            </a:spcAft>
          </a:pPr>
          <a:r>
            <a:rPr lang="en-US" sz="1300" kern="1200" dirty="0" smtClean="0"/>
            <a:t>-Existing small group parent meetings (i.e. before or after student performances, before or after ELAC, etc.)</a:t>
          </a:r>
          <a:endParaRPr lang="en-US" sz="1300" kern="1200" dirty="0"/>
        </a:p>
      </dsp:txBody>
      <dsp:txXfrm>
        <a:off x="4507985" y="4964915"/>
        <a:ext cx="2684247" cy="10228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3C2A81-D491-184E-ABDF-543EF1EEEB93}" type="datetimeFigureOut">
              <a:rPr lang="en-US" smtClean="0"/>
              <a:pPr/>
              <a:t>10/10/14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1F4303-9177-9741-99C4-ED241360B2F9}" type="slidenum">
              <a:rPr lang="en-US" smtClean="0"/>
              <a:pPr/>
              <a:t>‹#›</a:t>
            </a:fld>
            <a:endParaRPr lang="en-US"/>
          </a:p>
        </p:txBody>
      </p:sp>
    </p:spTree>
    <p:extLst>
      <p:ext uri="{BB962C8B-B14F-4D97-AF65-F5344CB8AC3E}">
        <p14:creationId xmlns:p14="http://schemas.microsoft.com/office/powerpoint/2010/main" val="1856809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A64ECF-4B0D-4AD9-A4C2-11A335025F68}" type="datetimeFigureOut">
              <a:rPr lang="en-US" smtClean="0"/>
              <a:pPr/>
              <a:t>10/10/14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9944CD-567F-41D1-BE47-D21D29DD0E7F}" type="slidenum">
              <a:rPr lang="en-US" smtClean="0"/>
              <a:pPr/>
              <a:t>‹#›</a:t>
            </a:fld>
            <a:endParaRPr lang="en-US"/>
          </a:p>
        </p:txBody>
      </p:sp>
    </p:spTree>
    <p:extLst>
      <p:ext uri="{BB962C8B-B14F-4D97-AF65-F5344CB8AC3E}">
        <p14:creationId xmlns:p14="http://schemas.microsoft.com/office/powerpoint/2010/main" val="3615447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944CD-567F-41D1-BE47-D21D29DD0E7F}" type="slidenum">
              <a:rPr lang="en-US" smtClean="0"/>
              <a:pPr/>
              <a:t>1</a:t>
            </a:fld>
            <a:endParaRPr lang="en-US"/>
          </a:p>
        </p:txBody>
      </p:sp>
    </p:spTree>
    <p:extLst>
      <p:ext uri="{BB962C8B-B14F-4D97-AF65-F5344CB8AC3E}">
        <p14:creationId xmlns:p14="http://schemas.microsoft.com/office/powerpoint/2010/main" val="1007045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9944CD-567F-41D1-BE47-D21D29DD0E7F}" type="slidenum">
              <a:rPr lang="en-US" smtClean="0"/>
              <a:pPr/>
              <a:t>76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944CD-567F-41D1-BE47-D21D29DD0E7F}" type="slidenum">
              <a:rPr lang="en-US" smtClean="0"/>
              <a:pPr/>
              <a:t>82</a:t>
            </a:fld>
            <a:endParaRPr lang="en-US"/>
          </a:p>
        </p:txBody>
      </p:sp>
    </p:spTree>
    <p:extLst>
      <p:ext uri="{BB962C8B-B14F-4D97-AF65-F5344CB8AC3E}">
        <p14:creationId xmlns:p14="http://schemas.microsoft.com/office/powerpoint/2010/main" val="1086785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944CD-567F-41D1-BE47-D21D29DD0E7F}" type="slidenum">
              <a:rPr lang="en-US" smtClean="0"/>
              <a:pPr/>
              <a:t>84</a:t>
            </a:fld>
            <a:endParaRPr lang="en-US"/>
          </a:p>
        </p:txBody>
      </p:sp>
    </p:spTree>
    <p:extLst>
      <p:ext uri="{BB962C8B-B14F-4D97-AF65-F5344CB8AC3E}">
        <p14:creationId xmlns:p14="http://schemas.microsoft.com/office/powerpoint/2010/main" val="1507111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8066077B-3F0D-DF4F-9323-074DC2233477}" type="slidenum">
              <a:rPr lang="en-US" sz="1200">
                <a:latin typeface="Calibri" charset="0"/>
              </a:rPr>
              <a:pPr eaLnBrk="1" fontAlgn="base" hangingPunct="1">
                <a:spcBef>
                  <a:spcPct val="0"/>
                </a:spcBef>
                <a:spcAft>
                  <a:spcPct val="0"/>
                </a:spcAft>
              </a:pPr>
              <a:t>88</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0596893-3A15-C547-8916-351F10C6E22D}" type="slidenum">
              <a:rPr lang="en-US" smtClean="0"/>
              <a:pPr/>
              <a:t>7</a:t>
            </a:fld>
            <a:endParaRPr lang="en-US"/>
          </a:p>
        </p:txBody>
      </p:sp>
    </p:spTree>
    <p:extLst>
      <p:ext uri="{BB962C8B-B14F-4D97-AF65-F5344CB8AC3E}">
        <p14:creationId xmlns:p14="http://schemas.microsoft.com/office/powerpoint/2010/main" val="3393254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944CD-567F-41D1-BE47-D21D29DD0E7F}" type="slidenum">
              <a:rPr lang="en-US" smtClean="0"/>
              <a:pPr/>
              <a:t>8</a:t>
            </a:fld>
            <a:endParaRPr lang="en-US"/>
          </a:p>
        </p:txBody>
      </p:sp>
    </p:spTree>
    <p:extLst>
      <p:ext uri="{BB962C8B-B14F-4D97-AF65-F5344CB8AC3E}">
        <p14:creationId xmlns:p14="http://schemas.microsoft.com/office/powerpoint/2010/main" val="2999749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aware of accepting approximation</a:t>
            </a:r>
            <a:r>
              <a:rPr lang="en-US" baseline="0" dirty="0" smtClean="0"/>
              <a:t> of numbers based on </a:t>
            </a:r>
            <a:r>
              <a:rPr lang="en-US" baseline="0" dirty="0" err="1" smtClean="0"/>
              <a:t>MiSiS</a:t>
            </a:r>
            <a:r>
              <a:rPr lang="en-US" baseline="0" dirty="0" smtClean="0"/>
              <a:t> concerns.</a:t>
            </a:r>
            <a:endParaRPr lang="en-US" dirty="0"/>
          </a:p>
        </p:txBody>
      </p:sp>
      <p:sp>
        <p:nvSpPr>
          <p:cNvPr id="4" name="Slide Number Placeholder 3"/>
          <p:cNvSpPr>
            <a:spLocks noGrp="1"/>
          </p:cNvSpPr>
          <p:nvPr>
            <p:ph type="sldNum" sz="quarter" idx="10"/>
          </p:nvPr>
        </p:nvSpPr>
        <p:spPr/>
        <p:txBody>
          <a:bodyPr/>
          <a:lstStyle/>
          <a:p>
            <a:fld id="{889944CD-567F-41D1-BE47-D21D29DD0E7F}" type="slidenum">
              <a:rPr lang="en-US" smtClean="0"/>
              <a:pPr/>
              <a:t>13</a:t>
            </a:fld>
            <a:endParaRPr lang="en-US"/>
          </a:p>
        </p:txBody>
      </p:sp>
    </p:spTree>
    <p:extLst>
      <p:ext uri="{BB962C8B-B14F-4D97-AF65-F5344CB8AC3E}">
        <p14:creationId xmlns:p14="http://schemas.microsoft.com/office/powerpoint/2010/main" val="206359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Notes for Presenter:</a:t>
            </a:r>
          </a:p>
          <a:p>
            <a:r>
              <a:rPr lang="en-US" b="1" dirty="0" smtClean="0"/>
              <a:t>Language status</a:t>
            </a:r>
            <a:r>
              <a:rPr lang="en-US" b="1" baseline="0" dirty="0" smtClean="0"/>
              <a:t> </a:t>
            </a:r>
            <a:r>
              <a:rPr lang="en-US" baseline="0" dirty="0" smtClean="0"/>
              <a:t>= language classification (LEP) for five years or more, English Learners (EL), Long Term English Learners (LTEL)</a:t>
            </a:r>
          </a:p>
          <a:p>
            <a:r>
              <a:rPr lang="en-US" b="1" baseline="0" dirty="0" smtClean="0"/>
              <a:t>Test results </a:t>
            </a:r>
            <a:r>
              <a:rPr lang="en-US" baseline="0" dirty="0" smtClean="0"/>
              <a:t>= CELDT, CST, CMA, LPA, CAHSEE</a:t>
            </a:r>
          </a:p>
          <a:p>
            <a:r>
              <a:rPr lang="en-US" b="1" baseline="0" dirty="0" smtClean="0"/>
              <a:t>Goals for meeting grade level standards/academic progress targets </a:t>
            </a:r>
            <a:r>
              <a:rPr lang="en-US" baseline="0" dirty="0" smtClean="0"/>
              <a:t>= grading, portfolios, benchmarks (proficiency rates, minimum progress expectations, etc.)</a:t>
            </a:r>
          </a:p>
          <a:p>
            <a:r>
              <a:rPr lang="en-US" b="1" baseline="0" dirty="0" smtClean="0"/>
              <a:t>Progress toward reclassification</a:t>
            </a:r>
            <a:r>
              <a:rPr lang="en-US" baseline="0" dirty="0" smtClean="0"/>
              <a:t> = reclassification criteria</a:t>
            </a:r>
          </a:p>
          <a:p>
            <a:r>
              <a:rPr lang="en-US" b="1" baseline="0" dirty="0" smtClean="0"/>
              <a:t>Program Placement </a:t>
            </a:r>
            <a:r>
              <a:rPr lang="en-US" baseline="0" dirty="0" smtClean="0"/>
              <a:t>= Structured English Immersion (EI), SI (Special Ed. SEI), Mainstream, Dual Language (DL), Waiver to Basic (WB), P/PRP (Preparing to Reclassify), Sheltered (SH)</a:t>
            </a:r>
          </a:p>
          <a:p>
            <a:endParaRPr lang="en-US" dirty="0"/>
          </a:p>
        </p:txBody>
      </p:sp>
      <p:sp>
        <p:nvSpPr>
          <p:cNvPr id="4" name="Slide Number Placeholder 3"/>
          <p:cNvSpPr>
            <a:spLocks noGrp="1"/>
          </p:cNvSpPr>
          <p:nvPr>
            <p:ph type="sldNum" sz="quarter" idx="10"/>
          </p:nvPr>
        </p:nvSpPr>
        <p:spPr/>
        <p:txBody>
          <a:bodyPr/>
          <a:lstStyle/>
          <a:p>
            <a:fld id="{889944CD-567F-41D1-BE47-D21D29DD0E7F}" type="slidenum">
              <a:rPr lang="en-US" smtClean="0"/>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 up question:</a:t>
            </a:r>
          </a:p>
          <a:p>
            <a:r>
              <a:rPr lang="en-US" dirty="0" smtClean="0"/>
              <a:t>How</a:t>
            </a:r>
            <a:r>
              <a:rPr lang="en-US" baseline="0" dirty="0" smtClean="0"/>
              <a:t> did it feel to work individually?</a:t>
            </a:r>
          </a:p>
          <a:p>
            <a:r>
              <a:rPr lang="en-US" baseline="0" dirty="0" smtClean="0"/>
              <a:t>How was it different to work with a partner?</a:t>
            </a:r>
          </a:p>
          <a:p>
            <a:endParaRPr lang="en-US" baseline="0" dirty="0" smtClean="0"/>
          </a:p>
          <a:p>
            <a:r>
              <a:rPr lang="en-US" baseline="0" dirty="0" smtClean="0"/>
              <a:t>Review answers.</a:t>
            </a:r>
            <a:endParaRPr lang="en-US" dirty="0"/>
          </a:p>
        </p:txBody>
      </p:sp>
      <p:sp>
        <p:nvSpPr>
          <p:cNvPr id="4" name="Slide Number Placeholder 3"/>
          <p:cNvSpPr>
            <a:spLocks noGrp="1"/>
          </p:cNvSpPr>
          <p:nvPr>
            <p:ph type="sldNum" sz="quarter" idx="10"/>
          </p:nvPr>
        </p:nvSpPr>
        <p:spPr/>
        <p:txBody>
          <a:bodyPr/>
          <a:lstStyle/>
          <a:p>
            <a:fld id="{889944CD-567F-41D1-BE47-D21D29DD0E7F}" type="slidenum">
              <a:rPr lang="en-US" smtClean="0"/>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9944CD-567F-41D1-BE47-D21D29DD0E7F}" type="slidenum">
              <a:rPr lang="en-US" smtClean="0"/>
              <a:pPr/>
              <a:t>38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9944CD-567F-41D1-BE47-D21D29DD0E7F}" type="slidenum">
              <a:rPr lang="en-US" smtClean="0"/>
              <a:pPr/>
              <a:t>41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944CD-567F-41D1-BE47-D21D29DD0E7F}" type="slidenum">
              <a:rPr lang="en-US" smtClean="0"/>
              <a:pPr/>
              <a:t>46</a:t>
            </a:fld>
            <a:endParaRPr lang="en-US"/>
          </a:p>
        </p:txBody>
      </p:sp>
    </p:spTree>
    <p:extLst>
      <p:ext uri="{BB962C8B-B14F-4D97-AF65-F5344CB8AC3E}">
        <p14:creationId xmlns:p14="http://schemas.microsoft.com/office/powerpoint/2010/main" val="2406772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80FCED35-E0C3-43A5-A8AF-0104B8C19C84}" type="datetimeFigureOut">
              <a:rPr lang="en-US" smtClean="0"/>
              <a:pPr/>
              <a:t>10/10/14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7FE71390-E8D6-430C-B608-2B07D12161C3}"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FCED35-E0C3-43A5-A8AF-0104B8C19C84}" type="datetimeFigureOut">
              <a:rPr lang="en-US" smtClean="0"/>
              <a:pPr/>
              <a:t>10/10/14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71390-E8D6-430C-B608-2B07D12161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FCED35-E0C3-43A5-A8AF-0104B8C19C84}" type="datetimeFigureOut">
              <a:rPr lang="en-US" smtClean="0"/>
              <a:pPr/>
              <a:t>10/10/14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71390-E8D6-430C-B608-2B07D12161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0FCED35-E0C3-43A5-A8AF-0104B8C19C84}" type="datetimeFigureOut">
              <a:rPr lang="en-US" smtClean="0"/>
              <a:pPr/>
              <a:t>10/10/14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71390-E8D6-430C-B608-2B07D12161C3}"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0FCED35-E0C3-43A5-A8AF-0104B8C19C84}" type="datetimeFigureOut">
              <a:rPr lang="en-US" smtClean="0"/>
              <a:pPr/>
              <a:t>10/10/14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7FE71390-E8D6-430C-B608-2B07D12161C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0FCED35-E0C3-43A5-A8AF-0104B8C19C84}" type="datetimeFigureOut">
              <a:rPr lang="en-US" smtClean="0"/>
              <a:pPr/>
              <a:t>10/10/14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71390-E8D6-430C-B608-2B07D12161C3}"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80FCED35-E0C3-43A5-A8AF-0104B8C19C84}" type="datetimeFigureOut">
              <a:rPr lang="en-US" smtClean="0"/>
              <a:pPr/>
              <a:t>10/10/14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71390-E8D6-430C-B608-2B07D12161C3}"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0FCED35-E0C3-43A5-A8AF-0104B8C19C84}" type="datetimeFigureOut">
              <a:rPr lang="en-US" smtClean="0"/>
              <a:pPr/>
              <a:t>10/10/14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71390-E8D6-430C-B608-2B07D12161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FCED35-E0C3-43A5-A8AF-0104B8C19C84}" type="datetimeFigureOut">
              <a:rPr lang="en-US" smtClean="0"/>
              <a:pPr/>
              <a:t>10/10/14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71390-E8D6-430C-B608-2B07D12161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0FCED35-E0C3-43A5-A8AF-0104B8C19C84}" type="datetimeFigureOut">
              <a:rPr lang="en-US" smtClean="0"/>
              <a:pPr/>
              <a:t>10/10/14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71390-E8D6-430C-B608-2B07D12161C3}"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0FCED35-E0C3-43A5-A8AF-0104B8C19C84}" type="datetimeFigureOut">
              <a:rPr lang="en-US" smtClean="0"/>
              <a:pPr/>
              <a:t>10/10/14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7FE71390-E8D6-430C-B608-2B07D12161C3}"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80FCED35-E0C3-43A5-A8AF-0104B8C19C84}" type="datetimeFigureOut">
              <a:rPr lang="en-US" smtClean="0"/>
              <a:pPr/>
              <a:t>10/10/14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FE71390-E8D6-430C-B608-2B07D12161C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otebook.lausd.net/portal/page?_pageid=33,1211279,33_1211309&amp;_dad=ptl&amp;_schema=PTL_EP" TargetMode="External"/><Relationship Id="rId3" Type="http://schemas.openxmlformats.org/officeDocument/2006/relationships/image" Target="../media/image1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7.xml.rels><?xml version="1.0" encoding="UTF-8" standalone="yes"?>
<Relationships xmlns="http://schemas.openxmlformats.org/package/2006/relationships"><Relationship Id="rId3" Type="http://schemas.openxmlformats.org/officeDocument/2006/relationships/hyperlink" Target="http://img.bhs4.com/d0/b/d0be158242af15f44bf8bced49522cafbc891998_large.jpg" TargetMode="External"/><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package" Target="../embeddings/Microsoft_PowerPoint_Presentation1.pptx"/><Relationship Id="rId6" Type="http://schemas.openxmlformats.org/officeDocument/2006/relationships/image" Target="../media/image6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hyperlink" Target="https://principalportal.lausd.net/Login.aspx?ReturnUrl=/InsAccountability/InsAccountability_Default.aspx"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200400"/>
            <a:ext cx="6400800" cy="1143000"/>
          </a:xfrm>
        </p:spPr>
        <p:txBody>
          <a:bodyPr/>
          <a:lstStyle/>
          <a:p>
            <a:r>
              <a:rPr lang="en-US" dirty="0" smtClean="0"/>
              <a:t>LAUSD</a:t>
            </a:r>
          </a:p>
          <a:p>
            <a:r>
              <a:rPr lang="en-US" dirty="0" smtClean="0"/>
              <a:t>Master Plan for English Learners</a:t>
            </a:r>
          </a:p>
        </p:txBody>
      </p:sp>
      <p:sp>
        <p:nvSpPr>
          <p:cNvPr id="2" name="Title 1"/>
          <p:cNvSpPr>
            <a:spLocks noGrp="1"/>
          </p:cNvSpPr>
          <p:nvPr>
            <p:ph type="ctrTitle"/>
          </p:nvPr>
        </p:nvSpPr>
        <p:spPr/>
        <p:txBody>
          <a:bodyPr>
            <a:normAutofit/>
          </a:bodyPr>
          <a:lstStyle/>
          <a:p>
            <a:r>
              <a:rPr lang="en-US" sz="4800" dirty="0" smtClean="0">
                <a:effectLst>
                  <a:outerShdw blurRad="38100" dist="38100" dir="2700000" algn="tl">
                    <a:srgbClr val="000000">
                      <a:alpha val="43137"/>
                    </a:srgbClr>
                  </a:outerShdw>
                </a:effectLst>
              </a:rPr>
              <a:t>LTEL Designee Training</a:t>
            </a:r>
            <a:endParaRPr lang="en-US" sz="3100" dirty="0">
              <a:effectLst>
                <a:outerShdw blurRad="38100" dist="38100" dir="2700000" algn="tl">
                  <a:srgbClr val="000000">
                    <a:alpha val="43137"/>
                  </a:srgbClr>
                </a:outerShdw>
              </a:effectLst>
            </a:endParaRPr>
          </a:p>
        </p:txBody>
      </p:sp>
      <p:sp>
        <p:nvSpPr>
          <p:cNvPr id="4" name="Subtitle 2"/>
          <p:cNvSpPr txBox="1">
            <a:spLocks/>
          </p:cNvSpPr>
          <p:nvPr/>
        </p:nvSpPr>
        <p:spPr>
          <a:xfrm>
            <a:off x="1371600" y="4953000"/>
            <a:ext cx="6400800" cy="1600200"/>
          </a:xfrm>
          <a:prstGeom prst="rect">
            <a:avLst/>
          </a:prstGeom>
        </p:spPr>
        <p:txBody>
          <a:bodyPr>
            <a:normAutofit lnSpcReduction="10000"/>
          </a:bodyPr>
          <a:lstStyle/>
          <a:p>
            <a:pPr marL="0" marR="0" lvl="0" indent="0" algn="ctr"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n-US" sz="7200" b="0" i="0" u="none" strike="noStrike" kern="1200" cap="none" spc="0" normalizeH="0" baseline="0" noProof="0" dirty="0" smtClean="0">
                <a:ln>
                  <a:noFill/>
                </a:ln>
                <a:solidFill>
                  <a:schemeClr val="tx2"/>
                </a:solidFill>
                <a:effectLst/>
                <a:uLnTx/>
                <a:uFillTx/>
                <a:latin typeface="+mn-lt"/>
                <a:ea typeface="+mn-ea"/>
                <a:cs typeface="+mn-cs"/>
              </a:rPr>
              <a:t>ESC West</a:t>
            </a:r>
          </a:p>
          <a:p>
            <a:pPr marL="0" marR="0" lvl="0" indent="0" algn="ctr"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lang="en-US" sz="2800" noProof="0" dirty="0" smtClean="0">
                <a:solidFill>
                  <a:schemeClr val="tx2"/>
                </a:solidFill>
              </a:rPr>
              <a:t>10/</a:t>
            </a:r>
            <a:r>
              <a:rPr lang="en-US" sz="2800" dirty="0" smtClean="0">
                <a:solidFill>
                  <a:schemeClr val="tx2"/>
                </a:solidFill>
              </a:rPr>
              <a:t>10</a:t>
            </a:r>
            <a:r>
              <a:rPr lang="en-US" sz="2800" noProof="0" dirty="0" smtClean="0">
                <a:solidFill>
                  <a:schemeClr val="tx2"/>
                </a:solidFill>
              </a:rPr>
              <a:t>/14</a:t>
            </a:r>
            <a:endParaRPr kumimoji="0" lang="en-US" sz="2800" b="0" i="0" u="none" strike="noStrike" kern="1200" cap="none" spc="0" normalizeH="0" baseline="0" noProof="0" dirty="0" smtClean="0">
              <a:ln>
                <a:noFill/>
              </a:ln>
              <a:solidFill>
                <a:schemeClr val="tx2"/>
              </a:solidFill>
              <a:effectLst/>
              <a:uLnTx/>
              <a:uFillTx/>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274638"/>
            <a:ext cx="8077200" cy="1143000"/>
          </a:xfrm>
          <a:prstGeom prst="rect">
            <a:avLst/>
          </a:prstGeom>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LAUSD Data</a:t>
            </a:r>
            <a:endParaRPr kumimoji="0" lang="en-US" sz="4000" b="0" i="0" u="none" strike="noStrike" kern="1200" cap="none" spc="0" normalizeH="0" baseline="0" noProof="0" dirty="0">
              <a:ln>
                <a:noFill/>
              </a:ln>
              <a:solidFill>
                <a:srgbClr val="FF0000"/>
              </a:solidFill>
              <a:effectLst/>
              <a:uLnTx/>
              <a:uFillTx/>
              <a:latin typeface="+mj-lt"/>
              <a:ea typeface="+mj-ea"/>
              <a:cs typeface="+mj-cs"/>
            </a:endParaRPr>
          </a:p>
        </p:txBody>
      </p:sp>
      <p:pic>
        <p:nvPicPr>
          <p:cNvPr id="28674" name="Picture 2" descr="C:\Users\lausd_user\Desktop\LTEL Data 2013-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94" y="2133600"/>
            <a:ext cx="8404412"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231775"/>
            <a:ext cx="8229600" cy="955675"/>
          </a:xfrm>
        </p:spPr>
        <p:txBody>
          <a:bodyPr/>
          <a:lstStyle/>
          <a:p>
            <a:pPr eaLnBrk="1" hangingPunct="1"/>
            <a:r>
              <a:rPr lang="en-US">
                <a:latin typeface="Calibri" charset="0"/>
                <a:ea typeface="ＭＳ Ｐゴシック" charset="-128"/>
                <a:cs typeface="ＭＳ Ｐゴシック" charset="-128"/>
              </a:rPr>
              <a:t>LTEL Data</a:t>
            </a:r>
          </a:p>
        </p:txBody>
      </p:sp>
      <p:pic>
        <p:nvPicPr>
          <p:cNvPr id="18434" name="Picture 5" descr="Screen Shot 2014-09-22 at 9.47.21 PM.png"/>
          <p:cNvPicPr>
            <a:picLocks noChangeAspect="1"/>
          </p:cNvPicPr>
          <p:nvPr/>
        </p:nvPicPr>
        <p:blipFill>
          <a:blip r:embed="rId2"/>
          <a:srcRect/>
          <a:stretch>
            <a:fillRect/>
          </a:stretch>
        </p:blipFill>
        <p:spPr bwMode="auto">
          <a:xfrm>
            <a:off x="742950" y="1187450"/>
            <a:ext cx="7831138" cy="5299075"/>
          </a:xfrm>
          <a:prstGeom prst="rect">
            <a:avLst/>
          </a:prstGeom>
          <a:noFill/>
          <a:ln w="9525">
            <a:noFill/>
            <a:miter lim="800000"/>
            <a:headEnd/>
            <a:tailEnd/>
          </a:ln>
        </p:spPr>
      </p:pic>
      <p:sp>
        <p:nvSpPr>
          <p:cNvPr id="2" name="Oval Callout 1"/>
          <p:cNvSpPr/>
          <p:nvPr/>
        </p:nvSpPr>
        <p:spPr>
          <a:xfrm>
            <a:off x="6388100" y="127000"/>
            <a:ext cx="2755900" cy="2120900"/>
          </a:xfrm>
          <a:prstGeom prst="wedgeEllipseCallou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rPr>
              <a:t>What does the data tell you?</a:t>
            </a:r>
            <a:r>
              <a:rPr lang="en-US" b="1" dirty="0" smtClean="0">
                <a:solidFill>
                  <a:schemeClr val="tx1"/>
                </a:solidFill>
              </a:rPr>
              <a:t> </a:t>
            </a:r>
          </a:p>
          <a:p>
            <a:pPr algn="ctr">
              <a:defRPr/>
            </a:pPr>
            <a:r>
              <a:rPr lang="en-US" b="1" dirty="0">
                <a:solidFill>
                  <a:schemeClr val="tx1"/>
                </a:solidFill>
              </a:rPr>
              <a:t>Share Out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dirty="0" smtClean="0"/>
              <a:t>ESC West Data</a:t>
            </a:r>
            <a:endParaRPr lang="en-US" dirty="0"/>
          </a:p>
        </p:txBody>
      </p:sp>
      <p:sp>
        <p:nvSpPr>
          <p:cNvPr id="4" name="TextBox 3"/>
          <p:cNvSpPr txBox="1"/>
          <p:nvPr/>
        </p:nvSpPr>
        <p:spPr>
          <a:xfrm>
            <a:off x="3048000" y="1066800"/>
            <a:ext cx="184666" cy="369332"/>
          </a:xfrm>
          <a:prstGeom prst="rect">
            <a:avLst/>
          </a:prstGeom>
          <a:noFill/>
        </p:spPr>
        <p:txBody>
          <a:bodyPr wrap="none" rtlCol="0">
            <a:spAutoFit/>
          </a:bodyPr>
          <a:lstStyle/>
          <a:p>
            <a:endParaRPr lang="en-US" dirty="0"/>
          </a:p>
        </p:txBody>
      </p:sp>
      <p:sp>
        <p:nvSpPr>
          <p:cNvPr id="15" name="Rectangle 14"/>
          <p:cNvSpPr/>
          <p:nvPr/>
        </p:nvSpPr>
        <p:spPr>
          <a:xfrm>
            <a:off x="8305800" y="3352800"/>
            <a:ext cx="6858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cture 2014-10-08 at 5.04.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52600"/>
            <a:ext cx="8458200" cy="3118541"/>
          </a:xfrm>
          <a:prstGeom prst="rect">
            <a:avLst/>
          </a:prstGeom>
        </p:spPr>
      </p:pic>
      <p:sp>
        <p:nvSpPr>
          <p:cNvPr id="9" name="Rectangle 32"/>
          <p:cNvSpPr>
            <a:spLocks noChangeArrowheads="1"/>
          </p:cNvSpPr>
          <p:nvPr/>
        </p:nvSpPr>
        <p:spPr bwMode="auto">
          <a:xfrm>
            <a:off x="4800600" y="4267200"/>
            <a:ext cx="838200" cy="457200"/>
          </a:xfrm>
          <a:prstGeom prst="rect">
            <a:avLst/>
          </a:prstGeom>
          <a:solidFill>
            <a:srgbClr val="FFFF00">
              <a:alpha val="20000"/>
            </a:srgbClr>
          </a:solidFill>
          <a:ln w="28575">
            <a:solidFill>
              <a:srgbClr val="FFFF00"/>
            </a:solidFill>
            <a:prstDash val="dash"/>
            <a:miter lim="800000"/>
            <a:headEnd/>
            <a:tailEnd/>
          </a:ln>
        </p:spPr>
        <p:txBody>
          <a:bodyPr wrap="none" anchor="ctr"/>
          <a:lstStyle/>
          <a:p>
            <a:pPr eaLnBrk="0" hangingPunct="0"/>
            <a:endParaRPr lang="en-US" dirty="0"/>
          </a:p>
        </p:txBody>
      </p:sp>
      <p:sp>
        <p:nvSpPr>
          <p:cNvPr id="10" name="Rectangle 32"/>
          <p:cNvSpPr>
            <a:spLocks noChangeArrowheads="1"/>
          </p:cNvSpPr>
          <p:nvPr/>
        </p:nvSpPr>
        <p:spPr bwMode="auto">
          <a:xfrm>
            <a:off x="6400800" y="4267200"/>
            <a:ext cx="914400" cy="457200"/>
          </a:xfrm>
          <a:prstGeom prst="rect">
            <a:avLst/>
          </a:prstGeom>
          <a:solidFill>
            <a:srgbClr val="FFFF00">
              <a:alpha val="20000"/>
            </a:srgbClr>
          </a:solidFill>
          <a:ln w="28575">
            <a:solidFill>
              <a:srgbClr val="FFFF00"/>
            </a:solidFill>
            <a:prstDash val="dash"/>
            <a:miter lim="800000"/>
            <a:headEnd/>
            <a:tailEnd/>
          </a:ln>
        </p:spPr>
        <p:txBody>
          <a:bodyPr wrap="none" anchor="ctr"/>
          <a:lstStyle/>
          <a:p>
            <a:pPr eaLnBrk="0" hangingPunct="0"/>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Table Talk</a:t>
            </a:r>
            <a:endParaRPr lang="en-US" dirty="0"/>
          </a:p>
        </p:txBody>
      </p:sp>
      <p:sp>
        <p:nvSpPr>
          <p:cNvPr id="3" name="Content Placeholder 2"/>
          <p:cNvSpPr>
            <a:spLocks noGrp="1"/>
          </p:cNvSpPr>
          <p:nvPr>
            <p:ph sz="quarter" idx="1"/>
          </p:nvPr>
        </p:nvSpPr>
        <p:spPr>
          <a:xfrm>
            <a:off x="1371600" y="1447800"/>
            <a:ext cx="7162800" cy="1447800"/>
          </a:xfrm>
        </p:spPr>
        <p:txBody>
          <a:bodyPr/>
          <a:lstStyle/>
          <a:p>
            <a:pPr algn="ctr">
              <a:buNone/>
            </a:pPr>
            <a:r>
              <a:rPr lang="en-US" dirty="0"/>
              <a:t>H</a:t>
            </a:r>
            <a:r>
              <a:rPr lang="en-US" dirty="0" smtClean="0"/>
              <a:t>ow many LTELs are at your site?</a:t>
            </a:r>
          </a:p>
          <a:p>
            <a:pPr algn="ctr">
              <a:buNone/>
            </a:pPr>
            <a:r>
              <a:rPr lang="en-US" dirty="0" smtClean="0"/>
              <a:t>What patterns do you see?</a:t>
            </a:r>
          </a:p>
          <a:p>
            <a:pPr algn="ctr">
              <a:buNone/>
            </a:pPr>
            <a:r>
              <a:rPr lang="en-US" dirty="0" smtClean="0"/>
              <a:t>How has your school addressed some these issues?</a:t>
            </a:r>
          </a:p>
          <a:p>
            <a:endParaRPr lang="en-US" dirty="0"/>
          </a:p>
        </p:txBody>
      </p:sp>
      <p:pic>
        <p:nvPicPr>
          <p:cNvPr id="51202" name="Picture 2" descr="http://ncfy.acf.hhs.gov/sites/default/files/u9/meeting.jpg"/>
          <p:cNvPicPr>
            <a:picLocks noChangeAspect="1" noChangeArrowheads="1"/>
          </p:cNvPicPr>
          <p:nvPr/>
        </p:nvPicPr>
        <p:blipFill>
          <a:blip r:embed="rId3" cstate="print"/>
          <a:srcRect/>
          <a:stretch>
            <a:fillRect/>
          </a:stretch>
        </p:blipFill>
        <p:spPr bwMode="auto">
          <a:xfrm>
            <a:off x="3048000" y="3138250"/>
            <a:ext cx="3648075" cy="305299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 Plan</a:t>
            </a:r>
            <a:endParaRPr lang="en-US" dirty="0"/>
          </a:p>
        </p:txBody>
      </p:sp>
      <p:sp>
        <p:nvSpPr>
          <p:cNvPr id="3" name="Content Placeholder 2"/>
          <p:cNvSpPr>
            <a:spLocks noGrp="1"/>
          </p:cNvSpPr>
          <p:nvPr>
            <p:ph sz="quarter" idx="1"/>
          </p:nvPr>
        </p:nvSpPr>
        <p:spPr/>
        <p:txBody>
          <a:bodyPr>
            <a:normAutofit/>
          </a:bodyPr>
          <a:lstStyle/>
          <a:p>
            <a:r>
              <a:rPr lang="en-US" dirty="0" smtClean="0"/>
              <a:t>Part of the U.S. Department of Education’s Office for Civil Rights agreement (October 2011)</a:t>
            </a:r>
          </a:p>
          <a:p>
            <a:r>
              <a:rPr lang="en-US" dirty="0" smtClean="0"/>
              <a:t>Board Approved in June 2012</a:t>
            </a:r>
          </a:p>
          <a:p>
            <a:r>
              <a:rPr lang="en-US" dirty="0" smtClean="0"/>
              <a:t>Stakeholder groups involved: </a:t>
            </a:r>
          </a:p>
          <a:p>
            <a:pPr lvl="1"/>
            <a:r>
              <a:rPr lang="en-US" dirty="0" smtClean="0"/>
              <a:t>AALA, UTLA, Parents, Experts, Consultants</a:t>
            </a:r>
          </a:p>
          <a:p>
            <a:endParaRPr lang="en-US" dirty="0"/>
          </a:p>
        </p:txBody>
      </p:sp>
      <p:pic>
        <p:nvPicPr>
          <p:cNvPr id="13314" name="Picture 2" descr="http://notebook.lausd.net/pls/ptl/docs/1/1052496.GIF">
            <a:hlinkClick r:id="rId2"/>
          </p:cNvPr>
          <p:cNvPicPr>
            <a:picLocks noChangeAspect="1" noChangeArrowheads="1"/>
          </p:cNvPicPr>
          <p:nvPr/>
        </p:nvPicPr>
        <p:blipFill>
          <a:blip r:embed="rId3" cstate="print"/>
          <a:srcRect/>
          <a:stretch>
            <a:fillRect/>
          </a:stretch>
        </p:blipFill>
        <p:spPr bwMode="auto">
          <a:xfrm>
            <a:off x="3352800" y="3962400"/>
            <a:ext cx="2057400" cy="25717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 Plan</a:t>
            </a:r>
            <a:endParaRPr lang="en-US" dirty="0"/>
          </a:p>
        </p:txBody>
      </p:sp>
      <p:sp>
        <p:nvSpPr>
          <p:cNvPr id="4" name="Text Placeholder 3"/>
          <p:cNvSpPr>
            <a:spLocks noGrp="1"/>
          </p:cNvSpPr>
          <p:nvPr>
            <p:ph type="body" idx="1"/>
          </p:nvPr>
        </p:nvSpPr>
        <p:spPr>
          <a:ln>
            <a:solidFill>
              <a:schemeClr val="tx1"/>
            </a:solidFill>
          </a:ln>
        </p:spPr>
        <p:txBody>
          <a:bodyPr/>
          <a:lstStyle/>
          <a:p>
            <a:r>
              <a:rPr lang="en-US" dirty="0" smtClean="0"/>
              <a:t>Page 63 (Middle Schools)</a:t>
            </a:r>
            <a:endParaRPr lang="en-US" dirty="0"/>
          </a:p>
        </p:txBody>
      </p:sp>
      <p:sp>
        <p:nvSpPr>
          <p:cNvPr id="5" name="Text Placeholder 4"/>
          <p:cNvSpPr>
            <a:spLocks noGrp="1"/>
          </p:cNvSpPr>
          <p:nvPr>
            <p:ph type="body" sz="half" idx="3"/>
          </p:nvPr>
        </p:nvSpPr>
        <p:spPr>
          <a:solidFill>
            <a:schemeClr val="bg1"/>
          </a:solidFill>
          <a:ln>
            <a:solidFill>
              <a:schemeClr val="tx1"/>
            </a:solidFill>
          </a:ln>
        </p:spPr>
        <p:txBody>
          <a:bodyPr/>
          <a:lstStyle/>
          <a:p>
            <a:r>
              <a:rPr lang="en-US" dirty="0" smtClean="0"/>
              <a:t>Page 66 (High Schools)</a:t>
            </a:r>
            <a:endParaRPr lang="en-US" dirty="0"/>
          </a:p>
        </p:txBody>
      </p:sp>
      <p:sp>
        <p:nvSpPr>
          <p:cNvPr id="6" name="Content Placeholder 5"/>
          <p:cNvSpPr>
            <a:spLocks noGrp="1"/>
          </p:cNvSpPr>
          <p:nvPr>
            <p:ph sz="half" idx="4"/>
          </p:nvPr>
        </p:nvSpPr>
        <p:spPr>
          <a:xfrm>
            <a:off x="4953000" y="2247900"/>
            <a:ext cx="3733800" cy="4152900"/>
          </a:xfrm>
          <a:ln>
            <a:solidFill>
              <a:schemeClr val="tx1"/>
            </a:solidFill>
          </a:ln>
        </p:spPr>
        <p:txBody>
          <a:bodyPr>
            <a:normAutofit fontScale="62500" lnSpcReduction="20000"/>
          </a:bodyPr>
          <a:lstStyle/>
          <a:p>
            <a:pPr>
              <a:buNone/>
            </a:pPr>
            <a:r>
              <a:rPr lang="en-US" dirty="0" smtClean="0"/>
              <a:t>	</a:t>
            </a:r>
          </a:p>
          <a:p>
            <a:pPr>
              <a:buNone/>
            </a:pPr>
            <a:r>
              <a:rPr lang="en-US" dirty="0" smtClean="0"/>
              <a:t>	</a:t>
            </a:r>
            <a:r>
              <a:rPr lang="en-US" sz="3200" dirty="0" smtClean="0"/>
              <a:t> “All LTELs in </a:t>
            </a:r>
            <a:r>
              <a:rPr lang="en-US" sz="3200" dirty="0" smtClean="0">
                <a:solidFill>
                  <a:srgbClr val="FF0000"/>
                </a:solidFill>
              </a:rPr>
              <a:t>grades 9-12 </a:t>
            </a:r>
            <a:r>
              <a:rPr lang="en-US" sz="3200" dirty="0" smtClean="0"/>
              <a:t>are designated a counselor, teacher specialist or faculty member to monitor their language status, test, goals for meeting grade level standards and reclassification.  All LTEL students and their parents meet at least twice yearly with this designated faculty member to review current language status, program placement, test results and goals for attaining reclassification criteria and accelerated academic progress targets.”</a:t>
            </a:r>
            <a:endParaRPr lang="en-US" sz="3200" dirty="0"/>
          </a:p>
        </p:txBody>
      </p:sp>
      <p:sp>
        <p:nvSpPr>
          <p:cNvPr id="7" name="Content Placeholder 5"/>
          <p:cNvSpPr txBox="1">
            <a:spLocks/>
          </p:cNvSpPr>
          <p:nvPr/>
        </p:nvSpPr>
        <p:spPr>
          <a:xfrm>
            <a:off x="914400" y="2244525"/>
            <a:ext cx="3733800" cy="4152900"/>
          </a:xfrm>
          <a:prstGeom prst="rect">
            <a:avLst/>
          </a:prstGeom>
          <a:ln>
            <a:solidFill>
              <a:schemeClr val="tx1"/>
            </a:solidFill>
          </a:ln>
        </p:spPr>
        <p:txBody>
          <a:bodyPr vert="horz">
            <a:normAutofit fontScale="62500" lnSpcReduction="20000"/>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“All </a:t>
            </a:r>
            <a:r>
              <a:rPr kumimoji="0" lang="en-US" sz="3200" b="0" i="0" u="none" strike="noStrike" kern="1200" cap="none" spc="0" normalizeH="0" baseline="0" noProof="0" dirty="0" smtClean="0">
                <a:ln>
                  <a:noFill/>
                </a:ln>
                <a:solidFill>
                  <a:srgbClr val="FF0000"/>
                </a:solidFill>
                <a:effectLst/>
                <a:uLnTx/>
                <a:uFillTx/>
                <a:latin typeface="+mn-lt"/>
                <a:ea typeface="+mn-ea"/>
                <a:cs typeface="+mn-cs"/>
              </a:rPr>
              <a:t>middle</a:t>
            </a:r>
            <a:r>
              <a:rPr kumimoji="0" lang="en-US" sz="3200" b="0" i="0" u="none" strike="noStrike" kern="1200" cap="none" spc="0" normalizeH="0" noProof="0" dirty="0" smtClean="0">
                <a:ln>
                  <a:noFill/>
                </a:ln>
                <a:solidFill>
                  <a:srgbClr val="FF0000"/>
                </a:solidFill>
                <a:effectLst/>
                <a:uLnTx/>
                <a:uFillTx/>
                <a:latin typeface="+mn-lt"/>
                <a:ea typeface="+mn-ea"/>
                <a:cs typeface="+mn-cs"/>
              </a:rPr>
              <a:t> school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LTELs are designated a specific counselor, teacher specialist or faculty member to monitor their language status, test, goals for meeting grade level standards and reclassification.  All LTELs and their parents meet at least twice yearly with the designated faculty member to review current language status, program placement, test results and goals for attaining reclassification criteria and accelerated academic progress targets.”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ESC West</a:t>
            </a:r>
            <a:endParaRPr lang="en-US" dirty="0"/>
          </a:p>
        </p:txBody>
      </p:sp>
      <p:sp>
        <p:nvSpPr>
          <p:cNvPr id="7" name="TextBox 6"/>
          <p:cNvSpPr txBox="1"/>
          <p:nvPr/>
        </p:nvSpPr>
        <p:spPr>
          <a:xfrm>
            <a:off x="3886200" y="1143000"/>
            <a:ext cx="3733800" cy="5227072"/>
          </a:xfrm>
          <a:prstGeom prst="rect">
            <a:avLst/>
          </a:prstGeom>
          <a:solidFill>
            <a:srgbClr val="FFFF00"/>
          </a:solidFill>
          <a:ln>
            <a:solidFill>
              <a:schemeClr val="tx1"/>
            </a:solidFill>
          </a:ln>
        </p:spPr>
        <p:txBody>
          <a:bodyPr wrap="square" rtlCol="0">
            <a:spAutoFit/>
          </a:bodyPr>
          <a:lstStyle/>
          <a:p>
            <a:pPr marL="274320" lvl="0" indent="-274320">
              <a:spcBef>
                <a:spcPts val="580"/>
              </a:spcBef>
              <a:buClr>
                <a:schemeClr val="accent1"/>
              </a:buClr>
              <a:buSzPct val="85000"/>
              <a:defRPr/>
            </a:pPr>
            <a:r>
              <a:rPr lang="en-US" sz="2400" u="sng" dirty="0" smtClean="0">
                <a:solidFill>
                  <a:srgbClr val="000090"/>
                </a:solidFill>
              </a:rPr>
              <a:t>ESC West</a:t>
            </a:r>
            <a:r>
              <a:rPr lang="en-US" sz="2000" dirty="0" smtClean="0">
                <a:solidFill>
                  <a:srgbClr val="000090"/>
                </a:solidFill>
              </a:rPr>
              <a:t>: </a:t>
            </a:r>
            <a:r>
              <a:rPr lang="en-US" sz="2000" dirty="0" smtClean="0"/>
              <a:t> </a:t>
            </a:r>
          </a:p>
          <a:p>
            <a:pPr marL="274320" lvl="0" indent="-274320">
              <a:spcBef>
                <a:spcPts val="580"/>
              </a:spcBef>
              <a:buClr>
                <a:schemeClr val="accent1"/>
              </a:buClr>
              <a:buSzPct val="85000"/>
              <a:defRPr/>
            </a:pPr>
            <a:r>
              <a:rPr lang="en-US" sz="2000" dirty="0"/>
              <a:t> </a:t>
            </a:r>
            <a:r>
              <a:rPr lang="en-US" sz="2000" dirty="0" smtClean="0"/>
              <a:t>    All </a:t>
            </a:r>
            <a:r>
              <a:rPr lang="en-US" sz="2000" dirty="0" smtClean="0">
                <a:solidFill>
                  <a:srgbClr val="FF0000"/>
                </a:solidFill>
              </a:rPr>
              <a:t>elementary school </a:t>
            </a:r>
            <a:r>
              <a:rPr lang="en-US" sz="2000" dirty="0" smtClean="0"/>
              <a:t>LTELs </a:t>
            </a:r>
            <a:r>
              <a:rPr lang="en-US" sz="2000" dirty="0"/>
              <a:t>are designated a specific </a:t>
            </a:r>
            <a:r>
              <a:rPr lang="en-US" sz="2000" dirty="0" smtClean="0"/>
              <a:t>teacher or </a:t>
            </a:r>
            <a:r>
              <a:rPr lang="en-US" sz="2000" dirty="0"/>
              <a:t>faculty member to monitor their language status, test, goals for meeting grade level standards and reclassification.  All LTELs and their parents meet at least twice yearly with the designated faculty member to review current language status, program placement, test results and goals for attaining reclassification criteria and accelerated academic progress </a:t>
            </a:r>
            <a:r>
              <a:rPr lang="en-US" sz="2000" dirty="0" smtClean="0"/>
              <a:t>targets.</a:t>
            </a:r>
            <a:endParaRPr lang="en-US" sz="2000" dirty="0"/>
          </a:p>
          <a:p>
            <a:pPr marL="274320" lvl="0" indent="-274320">
              <a:spcBef>
                <a:spcPts val="580"/>
              </a:spcBef>
              <a:buClr>
                <a:schemeClr val="accent1"/>
              </a:buClr>
              <a:buSzPct val="85000"/>
              <a:defRPr/>
            </a:pPr>
            <a:endParaRPr lang="en-US" sz="2000" dirty="0"/>
          </a:p>
        </p:txBody>
      </p:sp>
    </p:spTree>
    <p:extLst>
      <p:ext uri="{BB962C8B-B14F-4D97-AF65-F5344CB8AC3E}">
        <p14:creationId xmlns:p14="http://schemas.microsoft.com/office/powerpoint/2010/main" val="3377869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Performance Meter</a:t>
            </a:r>
            <a:endParaRPr lang="en-US" dirty="0">
              <a:solidFill>
                <a:srgbClr val="FF0000"/>
              </a:solidFill>
            </a:endParaRPr>
          </a:p>
        </p:txBody>
      </p:sp>
      <p:pic>
        <p:nvPicPr>
          <p:cNvPr id="7" name="Picture 6" descr="Screen shot 2013-01-21 at 7.28.05 PM.png"/>
          <p:cNvPicPr>
            <a:picLocks noChangeAspect="1"/>
          </p:cNvPicPr>
          <p:nvPr/>
        </p:nvPicPr>
        <p:blipFill>
          <a:blip r:embed="rId2" cstate="print"/>
          <a:stretch>
            <a:fillRect/>
          </a:stretch>
        </p:blipFill>
        <p:spPr>
          <a:xfrm>
            <a:off x="609600" y="1371600"/>
            <a:ext cx="7988300" cy="1981200"/>
          </a:xfrm>
          <a:prstGeom prst="rect">
            <a:avLst/>
          </a:prstGeom>
        </p:spPr>
      </p:pic>
      <p:pic>
        <p:nvPicPr>
          <p:cNvPr id="3" name="Picture 2" descr="Screen Shot 2013-02-11 at 9.16.12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 y="3250859"/>
            <a:ext cx="8077201" cy="512172"/>
          </a:xfrm>
          <a:prstGeom prst="rect">
            <a:avLst/>
          </a:prstGeom>
        </p:spPr>
      </p:pic>
      <p:pic>
        <p:nvPicPr>
          <p:cNvPr id="4" name="Picture 3" descr="Screen Shot 2013-02-11 at 9.16.35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1" y="3763031"/>
            <a:ext cx="8077199" cy="824547"/>
          </a:xfrm>
          <a:prstGeom prst="rect">
            <a:avLst/>
          </a:prstGeom>
        </p:spPr>
      </p:pic>
      <p:pic>
        <p:nvPicPr>
          <p:cNvPr id="5" name="Picture 4" descr="Screen Shot 2013-02-11 at 9.16.35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 y="4508393"/>
            <a:ext cx="8077200" cy="2080783"/>
          </a:xfrm>
          <a:prstGeom prst="rect">
            <a:avLst/>
          </a:prstGeom>
        </p:spPr>
      </p:pic>
      <p:sp>
        <p:nvSpPr>
          <p:cNvPr id="8" name="Rectangle 32"/>
          <p:cNvSpPr>
            <a:spLocks noChangeArrowheads="1"/>
          </p:cNvSpPr>
          <p:nvPr/>
        </p:nvSpPr>
        <p:spPr bwMode="auto">
          <a:xfrm>
            <a:off x="7848600" y="5334000"/>
            <a:ext cx="762000" cy="1219200"/>
          </a:xfrm>
          <a:prstGeom prst="rect">
            <a:avLst/>
          </a:prstGeom>
          <a:solidFill>
            <a:srgbClr val="FFFF00">
              <a:alpha val="20000"/>
            </a:srgbClr>
          </a:solidFill>
          <a:ln w="28575">
            <a:solidFill>
              <a:srgbClr val="FFFF00"/>
            </a:solidFill>
            <a:prstDash val="dash"/>
            <a:miter lim="800000"/>
            <a:headEnd/>
            <a:tailEnd/>
          </a:ln>
        </p:spPr>
        <p:txBody>
          <a:bodyPr wrap="none" anchor="ctr"/>
          <a:lstStyle/>
          <a:p>
            <a:pPr eaLnBrk="0" hangingPunct="0"/>
            <a:endParaRPr lang="en-US" dirty="0"/>
          </a:p>
        </p:txBody>
      </p:sp>
    </p:spTree>
    <p:extLst>
      <p:ext uri="{BB962C8B-B14F-4D97-AF65-F5344CB8AC3E}">
        <p14:creationId xmlns:p14="http://schemas.microsoft.com/office/powerpoint/2010/main" val="581349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524000"/>
          </a:xfrm>
        </p:spPr>
        <p:txBody>
          <a:bodyPr/>
          <a:lstStyle/>
          <a:p>
            <a:pPr algn="ctr"/>
            <a:r>
              <a:rPr lang="en-US" sz="3200" dirty="0" smtClean="0"/>
              <a:t>Reclassification of Eligible Students </a:t>
            </a:r>
            <a:r>
              <a:rPr lang="en-US" sz="2800" dirty="0" smtClean="0"/>
              <a:t/>
            </a:r>
            <a:br>
              <a:rPr lang="en-US" sz="2800" dirty="0" smtClean="0"/>
            </a:br>
            <a:r>
              <a:rPr lang="en-US" sz="2000" dirty="0" smtClean="0"/>
              <a:t>(LPA/Basic Skills Assessment Results) </a:t>
            </a:r>
            <a:br>
              <a:rPr lang="en-US" sz="2000" dirty="0" smtClean="0"/>
            </a:br>
            <a:r>
              <a:rPr lang="en-US" sz="2000" dirty="0" smtClean="0"/>
              <a:t>BUL-5619.2</a:t>
            </a:r>
            <a:endParaRPr lang="en-US" sz="2000" dirty="0"/>
          </a:p>
        </p:txBody>
      </p:sp>
      <p:pic>
        <p:nvPicPr>
          <p:cNvPr id="4" name="Picture 3" descr="Screen shot 2014-09-04 at 10.43.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76400"/>
            <a:ext cx="8077200" cy="5029200"/>
          </a:xfrm>
          <a:prstGeom prst="rect">
            <a:avLst/>
          </a:prstGeom>
        </p:spPr>
      </p:pic>
    </p:spTree>
    <p:extLst>
      <p:ext uri="{BB962C8B-B14F-4D97-AF65-F5344CB8AC3E}">
        <p14:creationId xmlns:p14="http://schemas.microsoft.com/office/powerpoint/2010/main" val="22410235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81000" y="304800"/>
            <a:ext cx="8763000" cy="1143000"/>
          </a:xfrm>
        </p:spPr>
        <p:txBody>
          <a:bodyPr>
            <a:normAutofit fontScale="90000"/>
          </a:bodyPr>
          <a:lstStyle/>
          <a:p>
            <a:pPr algn="ctr"/>
            <a:r>
              <a:rPr lang="en-US" b="1" dirty="0" smtClean="0">
                <a:ea typeface="ＭＳ Ｐゴシック" charset="-128"/>
                <a:cs typeface="ＭＳ Ｐゴシック" charset="-128"/>
              </a:rPr>
              <a:t>*Basic English Skills Assessment for Reclassification </a:t>
            </a:r>
            <a:r>
              <a:rPr lang="en-US" b="1" dirty="0">
                <a:ea typeface="ＭＳ Ｐゴシック" charset="-128"/>
                <a:cs typeface="ＭＳ Ｐゴシック" charset="-128"/>
              </a:rPr>
              <a:t>for </a:t>
            </a:r>
            <a:r>
              <a:rPr lang="en-US" b="1" dirty="0" smtClean="0">
                <a:ea typeface="ＭＳ Ｐゴシック" charset="-128"/>
                <a:cs typeface="ＭＳ Ｐゴシック" charset="-128"/>
              </a:rPr>
              <a:t>2014-2015</a:t>
            </a:r>
            <a:endParaRPr lang="en-US" sz="3100" i="1" dirty="0">
              <a:ea typeface="ＭＳ Ｐゴシック" charset="-128"/>
              <a:cs typeface="ＭＳ Ｐゴシック" charset="-128"/>
            </a:endParaRPr>
          </a:p>
        </p:txBody>
      </p:sp>
      <p:sp>
        <p:nvSpPr>
          <p:cNvPr id="18434" name="Content Placeholder 2"/>
          <p:cNvSpPr>
            <a:spLocks noGrp="1"/>
          </p:cNvSpPr>
          <p:nvPr>
            <p:ph idx="1"/>
          </p:nvPr>
        </p:nvSpPr>
        <p:spPr>
          <a:xfrm>
            <a:off x="457200" y="1752599"/>
            <a:ext cx="8229600" cy="4475163"/>
          </a:xfrm>
        </p:spPr>
        <p:txBody>
          <a:bodyPr>
            <a:normAutofit lnSpcReduction="10000"/>
          </a:bodyPr>
          <a:lstStyle/>
          <a:p>
            <a:r>
              <a:rPr lang="en-US" sz="2400" dirty="0">
                <a:ea typeface="ＭＳ Ｐゴシック" charset="-128"/>
                <a:cs typeface="ＭＳ Ｐゴシック" charset="-128"/>
              </a:rPr>
              <a:t>CST/LPA/PA scores were only banked for one year</a:t>
            </a:r>
          </a:p>
          <a:p>
            <a:pPr lvl="1"/>
            <a:r>
              <a:rPr lang="en-US" sz="2000" dirty="0"/>
              <a:t>Cannot be used for reclassification </a:t>
            </a:r>
            <a:r>
              <a:rPr lang="en-US" sz="2000" dirty="0" smtClean="0"/>
              <a:t>purposes for 2014-15</a:t>
            </a:r>
            <a:endParaRPr lang="en-US" sz="2000" dirty="0"/>
          </a:p>
          <a:p>
            <a:r>
              <a:rPr lang="en-US" sz="2400" dirty="0">
                <a:ea typeface="ＭＳ Ｐゴシック" charset="-128"/>
                <a:cs typeface="ＭＳ Ｐゴシック" charset="-128"/>
              </a:rPr>
              <a:t>Reclassification options:</a:t>
            </a:r>
          </a:p>
          <a:p>
            <a:pPr lvl="1"/>
            <a:r>
              <a:rPr lang="en-US" sz="2000" dirty="0"/>
              <a:t>Schools cannot reclassify students first semester</a:t>
            </a:r>
          </a:p>
          <a:p>
            <a:pPr lvl="1"/>
            <a:r>
              <a:rPr lang="en-US" sz="2000" dirty="0"/>
              <a:t>K-1 is still staying the </a:t>
            </a:r>
            <a:r>
              <a:rPr lang="en-US" sz="2000" dirty="0" smtClean="0"/>
              <a:t>same (DIBELS)</a:t>
            </a:r>
            <a:endParaRPr lang="en-US" sz="2000" dirty="0"/>
          </a:p>
          <a:p>
            <a:pPr lvl="1"/>
            <a:r>
              <a:rPr lang="en-US" sz="2000" dirty="0"/>
              <a:t>2</a:t>
            </a:r>
            <a:r>
              <a:rPr lang="en-US" sz="2000" baseline="30000" dirty="0"/>
              <a:t>nd</a:t>
            </a:r>
            <a:r>
              <a:rPr lang="en-US" sz="2000" dirty="0"/>
              <a:t> grade will stay as </a:t>
            </a:r>
            <a:r>
              <a:rPr lang="en-US" sz="2000" dirty="0" smtClean="0"/>
              <a:t>is (DIBELS)</a:t>
            </a:r>
            <a:endParaRPr lang="en-US" sz="2000" dirty="0"/>
          </a:p>
          <a:p>
            <a:pPr lvl="1"/>
            <a:r>
              <a:rPr lang="en-US" sz="2000" dirty="0" smtClean="0"/>
              <a:t>3</a:t>
            </a:r>
            <a:r>
              <a:rPr lang="en-US" sz="2000" baseline="30000" dirty="0" smtClean="0"/>
              <a:t>rd</a:t>
            </a:r>
            <a:r>
              <a:rPr lang="en-US" sz="2000" dirty="0" smtClean="0"/>
              <a:t>-</a:t>
            </a:r>
            <a:r>
              <a:rPr lang="en-US" sz="2000" dirty="0"/>
              <a:t>5</a:t>
            </a:r>
            <a:r>
              <a:rPr lang="en-US" sz="2000" baseline="30000" dirty="0"/>
              <a:t>th</a:t>
            </a:r>
            <a:r>
              <a:rPr lang="en-US" sz="2000" dirty="0"/>
              <a:t> grades- teachers will administer </a:t>
            </a:r>
            <a:r>
              <a:rPr lang="en-US" sz="2000" dirty="0" smtClean="0"/>
              <a:t>DIBELS </a:t>
            </a:r>
            <a:r>
              <a:rPr lang="en-US" sz="2000" dirty="0"/>
              <a:t>(DORF and Daze) for their grade level</a:t>
            </a:r>
          </a:p>
          <a:p>
            <a:pPr lvl="2"/>
            <a:r>
              <a:rPr lang="en-US" sz="1600" dirty="0">
                <a:ea typeface="ＭＳ Ｐゴシック" charset="-128"/>
              </a:rPr>
              <a:t>Students need to score at Benchmark to meet the reclassification criteria</a:t>
            </a:r>
          </a:p>
          <a:p>
            <a:pPr lvl="2"/>
            <a:r>
              <a:rPr lang="en-US" sz="1600" dirty="0">
                <a:ea typeface="ＭＳ Ｐゴシック" charset="-128"/>
              </a:rPr>
              <a:t>There</a:t>
            </a:r>
            <a:r>
              <a:rPr lang="en-US" sz="1600" dirty="0" smtClean="0">
                <a:ea typeface="ＭＳ Ｐゴシック" charset="-128"/>
              </a:rPr>
              <a:t> might be a writing component</a:t>
            </a:r>
            <a:endParaRPr lang="en-US" sz="2000" dirty="0" smtClean="0">
              <a:ea typeface="ＭＳ Ｐゴシック" charset="-128"/>
            </a:endParaRPr>
          </a:p>
          <a:p>
            <a:r>
              <a:rPr lang="en-US" sz="2400" dirty="0" smtClean="0">
                <a:ea typeface="ＭＳ Ｐゴシック" charset="-128"/>
                <a:cs typeface="ＭＳ Ｐゴシック" charset="-128"/>
              </a:rPr>
              <a:t>6</a:t>
            </a:r>
            <a:r>
              <a:rPr lang="en-US" sz="2400" baseline="30000" dirty="0" smtClean="0">
                <a:ea typeface="ＭＳ Ｐゴシック" charset="-128"/>
                <a:cs typeface="ＭＳ Ｐゴシック" charset="-128"/>
              </a:rPr>
              <a:t>th</a:t>
            </a:r>
            <a:r>
              <a:rPr lang="en-US" sz="2400" dirty="0" smtClean="0">
                <a:ea typeface="ＭＳ Ｐゴシック" charset="-128"/>
                <a:cs typeface="ＭＳ Ｐゴシック" charset="-128"/>
              </a:rPr>
              <a:t>-</a:t>
            </a:r>
            <a:r>
              <a:rPr lang="en-US" sz="2400" dirty="0">
                <a:ea typeface="ＭＳ Ｐゴシック" charset="-128"/>
                <a:cs typeface="ＭＳ Ｐゴシック" charset="-128"/>
              </a:rPr>
              <a:t>9</a:t>
            </a:r>
            <a:r>
              <a:rPr lang="en-US" sz="2400" baseline="30000" dirty="0">
                <a:ea typeface="ＭＳ Ｐゴシック" charset="-128"/>
                <a:cs typeface="ＭＳ Ｐゴシック" charset="-128"/>
              </a:rPr>
              <a:t>th</a:t>
            </a:r>
            <a:r>
              <a:rPr lang="en-US" sz="2400" dirty="0">
                <a:ea typeface="ＭＳ Ｐゴシック" charset="-128"/>
                <a:cs typeface="ＭＳ Ｐゴシック" charset="-128"/>
              </a:rPr>
              <a:t> grades- The District is considering SRI (Scholastic Reading Inventory).</a:t>
            </a:r>
          </a:p>
          <a:p>
            <a:r>
              <a:rPr lang="en-US" sz="2400" dirty="0" smtClean="0">
                <a:ea typeface="ＭＳ Ｐゴシック" charset="-128"/>
                <a:cs typeface="ＭＳ Ｐゴシック" charset="-128"/>
              </a:rPr>
              <a:t>10</a:t>
            </a:r>
            <a:r>
              <a:rPr lang="en-US" sz="2400" baseline="30000" dirty="0" smtClean="0">
                <a:ea typeface="ＭＳ Ｐゴシック" charset="-128"/>
                <a:cs typeface="ＭＳ Ｐゴシック" charset="-128"/>
              </a:rPr>
              <a:t>th</a:t>
            </a:r>
            <a:r>
              <a:rPr lang="en-US" sz="2400" dirty="0" smtClean="0">
                <a:ea typeface="ＭＳ Ｐゴシック" charset="-128"/>
                <a:cs typeface="ＭＳ Ｐゴシック" charset="-128"/>
              </a:rPr>
              <a:t>-</a:t>
            </a:r>
            <a:r>
              <a:rPr lang="en-US" sz="2400" dirty="0">
                <a:ea typeface="ＭＳ Ｐゴシック" charset="-128"/>
                <a:cs typeface="ＭＳ Ｐゴシック" charset="-128"/>
              </a:rPr>
              <a:t>12</a:t>
            </a:r>
            <a:r>
              <a:rPr lang="en-US" sz="2400" baseline="30000" dirty="0">
                <a:ea typeface="ＭＳ Ｐゴシック" charset="-128"/>
                <a:cs typeface="ＭＳ Ｐゴシック" charset="-128"/>
              </a:rPr>
              <a:t>th</a:t>
            </a:r>
            <a:r>
              <a:rPr lang="en-US" sz="2400" dirty="0">
                <a:ea typeface="ＭＳ Ｐゴシック" charset="-128"/>
                <a:cs typeface="ＭＳ Ｐゴシック" charset="-128"/>
              </a:rPr>
              <a:t> grades- CAHSEE</a:t>
            </a:r>
          </a:p>
        </p:txBody>
      </p:sp>
      <p:sp>
        <p:nvSpPr>
          <p:cNvPr id="3" name="Rectangle 2"/>
          <p:cNvSpPr/>
          <p:nvPr/>
        </p:nvSpPr>
        <p:spPr>
          <a:xfrm>
            <a:off x="3657600" y="6195848"/>
            <a:ext cx="5221622" cy="523220"/>
          </a:xfrm>
          <a:prstGeom prst="rect">
            <a:avLst/>
          </a:prstGeom>
          <a:solidFill>
            <a:srgbClr val="FFFF00"/>
          </a:solidFill>
        </p:spPr>
        <p:txBody>
          <a:bodyPr wrap="none">
            <a:spAutoFit/>
          </a:bodyPr>
          <a:lstStyle/>
          <a:p>
            <a:r>
              <a:rPr lang="en-US" sz="2800" b="1" i="1" dirty="0">
                <a:solidFill>
                  <a:srgbClr val="FF0000"/>
                </a:solidFill>
                <a:ea typeface="ＭＳ Ｐゴシック" charset="-128"/>
                <a:cs typeface="ＭＳ Ｐゴシック" charset="-128"/>
              </a:rPr>
              <a:t>*Not </a:t>
            </a:r>
            <a:r>
              <a:rPr lang="en-US" sz="2800" b="1" i="1" dirty="0" smtClean="0">
                <a:solidFill>
                  <a:srgbClr val="FF0000"/>
                </a:solidFill>
                <a:ea typeface="ＭＳ Ｐゴシック" charset="-128"/>
                <a:cs typeface="ＭＳ Ｐゴシック" charset="-128"/>
              </a:rPr>
              <a:t>written into </a:t>
            </a:r>
            <a:r>
              <a:rPr lang="en-US" sz="2800" b="1" i="1" dirty="0">
                <a:solidFill>
                  <a:srgbClr val="FF0000"/>
                </a:solidFill>
                <a:ea typeface="ＭＳ Ｐゴシック" charset="-128"/>
                <a:cs typeface="ＭＳ Ｐゴシック" charset="-128"/>
              </a:rPr>
              <a:t>policy at this time</a:t>
            </a:r>
            <a:endParaRPr lang="en-US" sz="2800" dirty="0">
              <a:solidFill>
                <a:srgbClr val="FF0000"/>
              </a:solidFill>
            </a:endParaRPr>
          </a:p>
        </p:txBody>
      </p:sp>
    </p:spTree>
    <p:extLst>
      <p:ext uri="{BB962C8B-B14F-4D97-AF65-F5344CB8AC3E}">
        <p14:creationId xmlns:p14="http://schemas.microsoft.com/office/powerpoint/2010/main" val="7350853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lstStyle/>
          <a:p>
            <a:r>
              <a:rPr lang="en-US" dirty="0" smtClean="0"/>
              <a:t>To receive an overview of the agreement made with LAUSD and the Office for Civil Rights</a:t>
            </a:r>
          </a:p>
          <a:p>
            <a:r>
              <a:rPr lang="en-US" dirty="0" smtClean="0"/>
              <a:t>To define Long Term English Learners</a:t>
            </a:r>
          </a:p>
          <a:p>
            <a:r>
              <a:rPr lang="en-US" dirty="0" smtClean="0"/>
              <a:t>To understand the roles and responsibilities of the LTEL Designee</a:t>
            </a:r>
          </a:p>
          <a:p>
            <a:r>
              <a:rPr lang="en-US" dirty="0" smtClean="0"/>
              <a:t>To understand how to use the district’s monitoring tools and resources </a:t>
            </a:r>
          </a:p>
        </p:txBody>
      </p:sp>
      <p:pic>
        <p:nvPicPr>
          <p:cNvPr id="4" name="Picture 2"/>
          <p:cNvPicPr>
            <a:picLocks noChangeAspect="1" noChangeArrowheads="1"/>
          </p:cNvPicPr>
          <p:nvPr/>
        </p:nvPicPr>
        <p:blipFill>
          <a:blip r:embed="rId2" cstate="print"/>
          <a:srcRect/>
          <a:stretch>
            <a:fillRect/>
          </a:stretch>
        </p:blipFill>
        <p:spPr bwMode="auto">
          <a:xfrm>
            <a:off x="2971800" y="4114801"/>
            <a:ext cx="2943225" cy="23622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LTEL Designee Roles &amp; Responsibilities</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smtClean="0"/>
              <a:t>Monitors each LTEL’s:</a:t>
            </a:r>
          </a:p>
          <a:p>
            <a:pPr lvl="1"/>
            <a:r>
              <a:rPr lang="en-US" dirty="0" smtClean="0"/>
              <a:t>Language status</a:t>
            </a:r>
          </a:p>
          <a:p>
            <a:pPr lvl="1"/>
            <a:r>
              <a:rPr lang="en-US" dirty="0" smtClean="0"/>
              <a:t>Test results</a:t>
            </a:r>
          </a:p>
          <a:p>
            <a:pPr lvl="1"/>
            <a:r>
              <a:rPr lang="en-US" dirty="0" smtClean="0"/>
              <a:t>Goals for meeting grade level standards</a:t>
            </a:r>
          </a:p>
          <a:p>
            <a:pPr lvl="1"/>
            <a:r>
              <a:rPr lang="en-US" dirty="0" smtClean="0"/>
              <a:t>Progress towards reclassification</a:t>
            </a:r>
          </a:p>
          <a:p>
            <a:r>
              <a:rPr lang="en-US" dirty="0" smtClean="0"/>
              <a:t>Meet with students and parents twice a year to review:</a:t>
            </a:r>
          </a:p>
          <a:p>
            <a:pPr lvl="1"/>
            <a:r>
              <a:rPr lang="en-US" dirty="0" smtClean="0"/>
              <a:t>Language status</a:t>
            </a:r>
          </a:p>
          <a:p>
            <a:pPr lvl="1"/>
            <a:r>
              <a:rPr lang="en-US" dirty="0" smtClean="0"/>
              <a:t>Program placement</a:t>
            </a:r>
          </a:p>
          <a:p>
            <a:pPr lvl="1"/>
            <a:r>
              <a:rPr lang="en-US" dirty="0" smtClean="0"/>
              <a:t>Test results</a:t>
            </a:r>
          </a:p>
          <a:p>
            <a:pPr lvl="1"/>
            <a:r>
              <a:rPr lang="en-US" dirty="0" smtClean="0"/>
              <a:t>Goals for attaining reclassification criteria and accelerate academic progress targets</a:t>
            </a:r>
          </a:p>
          <a:p>
            <a:r>
              <a:rPr lang="en-US" dirty="0" smtClean="0"/>
              <a:t>LTEL Designee will be a standing member of the Language Appraisal Team (LAT)</a:t>
            </a:r>
          </a:p>
          <a:p>
            <a:r>
              <a:rPr lang="en-US" dirty="0" smtClean="0"/>
              <a:t>Maintain documentation of the individual conferences and meetings</a:t>
            </a:r>
            <a:endParaRPr lang="en-US" dirty="0"/>
          </a:p>
        </p:txBody>
      </p:sp>
      <p:pic>
        <p:nvPicPr>
          <p:cNvPr id="9217" name="Picture 1"/>
          <p:cNvPicPr>
            <a:picLocks noChangeAspect="1" noChangeArrowheads="1"/>
          </p:cNvPicPr>
          <p:nvPr/>
        </p:nvPicPr>
        <p:blipFill>
          <a:blip r:embed="rId3" cstate="print"/>
          <a:srcRect/>
          <a:stretch>
            <a:fillRect/>
          </a:stretch>
        </p:blipFill>
        <p:spPr bwMode="auto">
          <a:xfrm>
            <a:off x="6858000" y="1371599"/>
            <a:ext cx="2105025" cy="210502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Activating Prior Knowledge:</a:t>
            </a:r>
            <a:br>
              <a:rPr lang="en-US" dirty="0" smtClean="0"/>
            </a:br>
            <a:r>
              <a:rPr lang="en-US" dirty="0" smtClean="0"/>
              <a:t>Acronym Game</a:t>
            </a:r>
            <a:endParaRPr lang="en-US" dirty="0"/>
          </a:p>
        </p:txBody>
      </p:sp>
      <p:sp>
        <p:nvSpPr>
          <p:cNvPr id="5" name="Content Placeholder 4"/>
          <p:cNvSpPr>
            <a:spLocks noGrp="1"/>
          </p:cNvSpPr>
          <p:nvPr>
            <p:ph sz="quarter" idx="1"/>
          </p:nvPr>
        </p:nvSpPr>
        <p:spPr>
          <a:xfrm>
            <a:off x="914400" y="1600200"/>
            <a:ext cx="3749040" cy="4419600"/>
          </a:xfrm>
        </p:spPr>
        <p:txBody>
          <a:bodyPr>
            <a:normAutofit/>
          </a:bodyPr>
          <a:lstStyle/>
          <a:p>
            <a:r>
              <a:rPr lang="en-US" sz="2800" b="1" dirty="0" smtClean="0"/>
              <a:t>Individually</a:t>
            </a:r>
            <a:r>
              <a:rPr lang="en-US" sz="2800" dirty="0" smtClean="0"/>
              <a:t>, you have one minute to complete the “Acronym Game”</a:t>
            </a:r>
          </a:p>
          <a:p>
            <a:r>
              <a:rPr lang="en-US" sz="2800" dirty="0" smtClean="0"/>
              <a:t>Now, you have 3 minutes to find someone, not at your table, to help you complete the sheet</a:t>
            </a:r>
          </a:p>
          <a:p>
            <a:pPr marL="0" indent="0">
              <a:buNone/>
            </a:pPr>
            <a:endParaRPr lang="en-US" sz="2800" dirty="0" smtClean="0"/>
          </a:p>
          <a:p>
            <a:endParaRPr lang="en-US" sz="2800" dirty="0" smtClean="0"/>
          </a:p>
          <a:p>
            <a:endParaRPr lang="en-US" dirty="0"/>
          </a:p>
        </p:txBody>
      </p:sp>
      <p:pic>
        <p:nvPicPr>
          <p:cNvPr id="3" name="Picture 2" descr="picture 2014-10-09 at 8.58.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295400"/>
            <a:ext cx="3901358" cy="505094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7772400" cy="1628775"/>
          </a:xfrm>
        </p:spPr>
        <p:txBody>
          <a:bodyPr>
            <a:normAutofit fontScale="90000"/>
          </a:bodyPr>
          <a:lstStyle/>
          <a:p>
            <a:pPr algn="ctr"/>
            <a:r>
              <a:rPr lang="en-US" sz="5400" b="1" dirty="0" smtClean="0"/>
              <a:t>Tools  for Monitoring </a:t>
            </a:r>
            <a:br>
              <a:rPr lang="en-US" sz="5400" b="1" dirty="0" smtClean="0"/>
            </a:br>
            <a:r>
              <a:rPr lang="en-US" sz="5400" b="1" dirty="0" smtClean="0"/>
              <a:t>LTEL Data</a:t>
            </a:r>
            <a:endParaRPr lang="en-US" sz="5400" b="1" dirty="0"/>
          </a:p>
        </p:txBody>
      </p:sp>
      <p:pic>
        <p:nvPicPr>
          <p:cNvPr id="37890" name="Picture 2" descr="http://bestclipartblog.com/clipart-pics/tools-clip-art-2.png"/>
          <p:cNvPicPr>
            <a:picLocks noChangeAspect="1" noChangeArrowheads="1"/>
          </p:cNvPicPr>
          <p:nvPr/>
        </p:nvPicPr>
        <p:blipFill>
          <a:blip r:embed="rId2" cstate="print"/>
          <a:srcRect/>
          <a:stretch>
            <a:fillRect/>
          </a:stretch>
        </p:blipFill>
        <p:spPr bwMode="auto">
          <a:xfrm>
            <a:off x="3581400" y="3276600"/>
            <a:ext cx="2266950" cy="216013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My Integrated</a:t>
            </a:r>
            <a:br>
              <a:rPr lang="en-US" dirty="0" smtClean="0"/>
            </a:br>
            <a:r>
              <a:rPr lang="en-US" dirty="0" smtClean="0"/>
              <a:t>Student Information System (</a:t>
            </a:r>
            <a:r>
              <a:rPr lang="en-US" dirty="0" err="1" smtClean="0"/>
              <a:t>MiSiS</a:t>
            </a:r>
            <a:r>
              <a:rPr lang="en-US" dirty="0" smtClean="0"/>
              <a:t>)</a:t>
            </a:r>
            <a:endParaRPr lang="en-US" dirty="0"/>
          </a:p>
        </p:txBody>
      </p:sp>
      <p:sp>
        <p:nvSpPr>
          <p:cNvPr id="5" name="Text Placeholder 4"/>
          <p:cNvSpPr>
            <a:spLocks noGrp="1"/>
          </p:cNvSpPr>
          <p:nvPr>
            <p:ph type="body" idx="1"/>
          </p:nvPr>
        </p:nvSpPr>
        <p:spPr/>
        <p:txBody>
          <a:bodyPr/>
          <a:lstStyle/>
          <a:p>
            <a:r>
              <a:rPr lang="en-US" dirty="0" smtClean="0">
                <a:solidFill>
                  <a:schemeClr val="tx1"/>
                </a:solidFill>
              </a:rPr>
              <a:t>Language status, test results, program placement</a:t>
            </a:r>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MiSiS</a:t>
            </a:r>
            <a:r>
              <a:rPr lang="en-US" dirty="0" smtClean="0"/>
              <a:t>: EL Rosters</a:t>
            </a:r>
            <a:endParaRPr lang="en-US" dirty="0"/>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826" r="16272" b="39087"/>
          <a:stretch/>
        </p:blipFill>
        <p:spPr bwMode="auto">
          <a:xfrm>
            <a:off x="381000" y="2286000"/>
            <a:ext cx="8534400" cy="321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a:spLocks noChangeArrowheads="1"/>
          </p:cNvSpPr>
          <p:nvPr/>
        </p:nvSpPr>
        <p:spPr bwMode="auto">
          <a:xfrm rot="1900458">
            <a:off x="6283761" y="1841941"/>
            <a:ext cx="1674158" cy="609600"/>
          </a:xfrm>
          <a:prstGeom prst="rightArrow">
            <a:avLst>
              <a:gd name="adj1" fmla="val 50000"/>
              <a:gd name="adj2" fmla="val 49996"/>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r>
              <a:rPr lang="en-US" dirty="0" smtClean="0">
                <a:solidFill>
                  <a:srgbClr val="000000"/>
                </a:solidFill>
                <a:latin typeface="Calibri" pitchFamily="-65" charset="0"/>
              </a:rPr>
              <a:t>Reports</a:t>
            </a:r>
            <a:endParaRPr lang="en-US" dirty="0">
              <a:solidFill>
                <a:srgbClr val="000000"/>
              </a:solidFill>
              <a:latin typeface="Calibri" pitchFamily="-65" charset="0"/>
            </a:endParaRPr>
          </a:p>
        </p:txBody>
      </p:sp>
    </p:spTree>
    <p:extLst>
      <p:ext uri="{BB962C8B-B14F-4D97-AF65-F5344CB8AC3E}">
        <p14:creationId xmlns:p14="http://schemas.microsoft.com/office/powerpoint/2010/main" val="28189969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MiSiS</a:t>
            </a:r>
            <a:r>
              <a:rPr lang="en-US" dirty="0" smtClean="0"/>
              <a:t>: Master Plan Roster</a:t>
            </a:r>
            <a:endParaRPr lang="en-US" dirty="0"/>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281" r="77705" b="12240"/>
          <a:stretch/>
        </p:blipFill>
        <p:spPr bwMode="auto">
          <a:xfrm>
            <a:off x="3657600" y="1600200"/>
            <a:ext cx="3505200" cy="498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a:spLocks noChangeArrowheads="1"/>
          </p:cNvSpPr>
          <p:nvPr/>
        </p:nvSpPr>
        <p:spPr bwMode="auto">
          <a:xfrm>
            <a:off x="701566" y="3339663"/>
            <a:ext cx="2971800" cy="1510862"/>
          </a:xfrm>
          <a:prstGeom prst="rightArrow">
            <a:avLst>
              <a:gd name="adj1" fmla="val 50000"/>
              <a:gd name="adj2" fmla="val 49996"/>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r>
              <a:rPr lang="en-US" dirty="0" smtClean="0">
                <a:solidFill>
                  <a:srgbClr val="000000"/>
                </a:solidFill>
                <a:latin typeface="Calibri" pitchFamily="-65" charset="0"/>
              </a:rPr>
              <a:t> English Learner:</a:t>
            </a:r>
          </a:p>
          <a:p>
            <a:pPr marL="285750" indent="-285750">
              <a:buFont typeface="Arial" pitchFamily="34" charset="0"/>
              <a:buChar char="•"/>
            </a:pPr>
            <a:r>
              <a:rPr lang="en-US" dirty="0" smtClean="0">
                <a:solidFill>
                  <a:srgbClr val="000000"/>
                </a:solidFill>
                <a:latin typeface="Calibri" pitchFamily="-65" charset="0"/>
              </a:rPr>
              <a:t>EL Roster </a:t>
            </a:r>
          </a:p>
          <a:p>
            <a:pPr marL="285750" indent="-285750">
              <a:buFont typeface="Arial" pitchFamily="34" charset="0"/>
              <a:buChar char="•"/>
            </a:pPr>
            <a:r>
              <a:rPr lang="en-US" dirty="0" smtClean="0">
                <a:solidFill>
                  <a:srgbClr val="000000"/>
                </a:solidFill>
                <a:latin typeface="Calibri" pitchFamily="-65" charset="0"/>
              </a:rPr>
              <a:t>Master Plan Roster</a:t>
            </a:r>
            <a:endParaRPr lang="en-US" dirty="0">
              <a:solidFill>
                <a:srgbClr val="000000"/>
              </a:solidFill>
              <a:latin typeface="Calibri" pitchFamily="-65" charset="0"/>
            </a:endParaRPr>
          </a:p>
        </p:txBody>
      </p:sp>
    </p:spTree>
    <p:extLst>
      <p:ext uri="{BB962C8B-B14F-4D97-AF65-F5344CB8AC3E}">
        <p14:creationId xmlns:p14="http://schemas.microsoft.com/office/powerpoint/2010/main" val="20227724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MiSiS</a:t>
            </a:r>
            <a:r>
              <a:rPr lang="en-US" dirty="0" smtClean="0"/>
              <a:t>: EL Rosters</a:t>
            </a:r>
            <a:endParaRPr lang="en-US" dirty="0"/>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921" b="28382"/>
          <a:stretch/>
        </p:blipFill>
        <p:spPr bwMode="auto">
          <a:xfrm>
            <a:off x="304800" y="2438400"/>
            <a:ext cx="877144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a:spLocks noChangeArrowheads="1"/>
          </p:cNvSpPr>
          <p:nvPr/>
        </p:nvSpPr>
        <p:spPr bwMode="auto">
          <a:xfrm rot="16200000">
            <a:off x="3904872" y="4553089"/>
            <a:ext cx="1752600" cy="2247621"/>
          </a:xfrm>
          <a:prstGeom prst="rightArrow">
            <a:avLst>
              <a:gd name="adj1" fmla="val 50000"/>
              <a:gd name="adj2" fmla="val 49996"/>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65" charset="0"/>
            </a:endParaRPr>
          </a:p>
        </p:txBody>
      </p:sp>
      <p:sp>
        <p:nvSpPr>
          <p:cNvPr id="4" name="TextBox 3"/>
          <p:cNvSpPr txBox="1"/>
          <p:nvPr/>
        </p:nvSpPr>
        <p:spPr>
          <a:xfrm>
            <a:off x="4114800" y="5307567"/>
            <a:ext cx="1600200" cy="369332"/>
          </a:xfrm>
          <a:prstGeom prst="rect">
            <a:avLst/>
          </a:prstGeom>
          <a:noFill/>
        </p:spPr>
        <p:txBody>
          <a:bodyPr wrap="square" rtlCol="0">
            <a:spAutoFit/>
          </a:bodyPr>
          <a:lstStyle/>
          <a:p>
            <a:r>
              <a:rPr lang="en-US" b="1" dirty="0" smtClean="0"/>
              <a:t>Select values</a:t>
            </a:r>
            <a:endParaRPr lang="en-US" b="1" dirty="0"/>
          </a:p>
        </p:txBody>
      </p:sp>
    </p:spTree>
    <p:extLst>
      <p:ext uri="{BB962C8B-B14F-4D97-AF65-F5344CB8AC3E}">
        <p14:creationId xmlns:p14="http://schemas.microsoft.com/office/powerpoint/2010/main" val="34604086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MiSiS</a:t>
            </a:r>
            <a:r>
              <a:rPr lang="en-US" dirty="0"/>
              <a:t>: </a:t>
            </a:r>
            <a:r>
              <a:rPr lang="en-US" dirty="0" smtClean="0"/>
              <a:t>EL Rosters</a:t>
            </a:r>
            <a:endParaRPr lang="en-US" dirty="0"/>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35" t="31830" b="28837"/>
          <a:stretch/>
        </p:blipFill>
        <p:spPr bwMode="auto">
          <a:xfrm>
            <a:off x="338960" y="2514600"/>
            <a:ext cx="8382000" cy="313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3" y="4393324"/>
            <a:ext cx="1219200" cy="30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86400" y="4966138"/>
            <a:ext cx="1219200" cy="30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43600" y="4343400"/>
            <a:ext cx="914400" cy="30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a:spLocks noChangeArrowheads="1"/>
          </p:cNvSpPr>
          <p:nvPr/>
        </p:nvSpPr>
        <p:spPr bwMode="auto">
          <a:xfrm rot="9012514">
            <a:off x="5846102" y="2496143"/>
            <a:ext cx="2499070" cy="609600"/>
          </a:xfrm>
          <a:prstGeom prst="rightArrow">
            <a:avLst>
              <a:gd name="adj1" fmla="val 50000"/>
              <a:gd name="adj2" fmla="val 49996"/>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65" charset="0"/>
            </a:endParaRPr>
          </a:p>
        </p:txBody>
      </p:sp>
      <p:sp>
        <p:nvSpPr>
          <p:cNvPr id="5" name="TextBox 4"/>
          <p:cNvSpPr txBox="1"/>
          <p:nvPr/>
        </p:nvSpPr>
        <p:spPr>
          <a:xfrm rot="19911700">
            <a:off x="6243275" y="2563661"/>
            <a:ext cx="1991144" cy="369332"/>
          </a:xfrm>
          <a:prstGeom prst="rect">
            <a:avLst/>
          </a:prstGeom>
          <a:noFill/>
        </p:spPr>
        <p:txBody>
          <a:bodyPr wrap="square" rtlCol="0">
            <a:spAutoFit/>
          </a:bodyPr>
          <a:lstStyle/>
          <a:p>
            <a:r>
              <a:rPr lang="en-US" b="1" dirty="0" smtClean="0"/>
              <a:t>Click on save icon</a:t>
            </a:r>
            <a:endParaRPr lang="en-US" b="1" dirty="0"/>
          </a:p>
        </p:txBody>
      </p:sp>
      <p:sp>
        <p:nvSpPr>
          <p:cNvPr id="9" name="Right Arrow 8"/>
          <p:cNvSpPr/>
          <p:nvPr/>
        </p:nvSpPr>
        <p:spPr>
          <a:xfrm rot="18203379">
            <a:off x="6002960" y="4692935"/>
            <a:ext cx="2872976" cy="5464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44348" y="5992717"/>
            <a:ext cx="3276447" cy="646331"/>
          </a:xfrm>
          <a:prstGeom prst="rect">
            <a:avLst/>
          </a:prstGeom>
          <a:noFill/>
        </p:spPr>
        <p:txBody>
          <a:bodyPr wrap="square" rtlCol="0">
            <a:spAutoFit/>
          </a:bodyPr>
          <a:lstStyle/>
          <a:p>
            <a:r>
              <a:rPr lang="en-US" dirty="0" smtClean="0"/>
              <a:t>If you don’t see the save icon, click on the </a:t>
            </a:r>
            <a:r>
              <a:rPr lang="en-US" b="1" dirty="0" smtClean="0"/>
              <a:t>inside</a:t>
            </a:r>
            <a:r>
              <a:rPr lang="en-US" dirty="0" smtClean="0"/>
              <a:t> scroll bar, scroll down.</a:t>
            </a:r>
            <a:endParaRPr lang="en-US" dirty="0"/>
          </a:p>
        </p:txBody>
      </p:sp>
    </p:spTree>
    <p:extLst>
      <p:ext uri="{BB962C8B-B14F-4D97-AF65-F5344CB8AC3E}">
        <p14:creationId xmlns:p14="http://schemas.microsoft.com/office/powerpoint/2010/main" val="16205830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MiSiS</a:t>
            </a:r>
            <a:r>
              <a:rPr lang="en-US" dirty="0"/>
              <a:t>: </a:t>
            </a:r>
            <a:r>
              <a:rPr lang="en-US" dirty="0" smtClean="0"/>
              <a:t>EL Rosters</a:t>
            </a:r>
            <a:endParaRPr lang="en-US" dirty="0"/>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45" t="33876" r="9340" b="31111"/>
          <a:stretch/>
        </p:blipFill>
        <p:spPr bwMode="auto">
          <a:xfrm>
            <a:off x="241737" y="2590800"/>
            <a:ext cx="8812925" cy="242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495800" y="3920358"/>
            <a:ext cx="1371600" cy="30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a:spLocks noChangeArrowheads="1"/>
          </p:cNvSpPr>
          <p:nvPr/>
        </p:nvSpPr>
        <p:spPr bwMode="auto">
          <a:xfrm rot="19888754">
            <a:off x="4449219" y="4573036"/>
            <a:ext cx="2499070" cy="891309"/>
          </a:xfrm>
          <a:prstGeom prst="rightArrow">
            <a:avLst>
              <a:gd name="adj1" fmla="val 50000"/>
              <a:gd name="adj2" fmla="val 49996"/>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65" charset="0"/>
            </a:endParaRPr>
          </a:p>
        </p:txBody>
      </p:sp>
      <p:sp>
        <p:nvSpPr>
          <p:cNvPr id="4" name="TextBox 3"/>
          <p:cNvSpPr txBox="1"/>
          <p:nvPr/>
        </p:nvSpPr>
        <p:spPr>
          <a:xfrm rot="19887713">
            <a:off x="4648199" y="4876800"/>
            <a:ext cx="1828801" cy="381000"/>
          </a:xfrm>
          <a:prstGeom prst="rect">
            <a:avLst/>
          </a:prstGeom>
          <a:noFill/>
        </p:spPr>
        <p:txBody>
          <a:bodyPr wrap="square" rtlCol="0">
            <a:spAutoFit/>
          </a:bodyPr>
          <a:lstStyle/>
          <a:p>
            <a:r>
              <a:rPr lang="en-US" b="1" dirty="0" smtClean="0"/>
              <a:t>Save as a PDF</a:t>
            </a:r>
            <a:endParaRPr lang="en-US" b="1" dirty="0"/>
          </a:p>
        </p:txBody>
      </p:sp>
    </p:spTree>
    <p:extLst>
      <p:ext uri="{BB962C8B-B14F-4D97-AF65-F5344CB8AC3E}">
        <p14:creationId xmlns:p14="http://schemas.microsoft.com/office/powerpoint/2010/main" val="10711142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en-US" dirty="0" smtClean="0"/>
              <a:t>Master Plan Roster</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44" t="9060" r="4349" b="1509"/>
          <a:stretch/>
        </p:blipFill>
        <p:spPr bwMode="auto">
          <a:xfrm>
            <a:off x="1363651" y="1296147"/>
            <a:ext cx="6753912" cy="51703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97051" y="2362947"/>
            <a:ext cx="381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06651" y="2362947"/>
            <a:ext cx="6858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64524" y="1505697"/>
            <a:ext cx="75285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89632" y="1812806"/>
            <a:ext cx="75285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9271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“Like Me”</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Stand up if…</a:t>
            </a:r>
          </a:p>
          <a:p>
            <a:pPr lvl="1"/>
            <a:r>
              <a:rPr lang="en-US" dirty="0" smtClean="0"/>
              <a:t>You are an EL Designee</a:t>
            </a:r>
          </a:p>
          <a:p>
            <a:pPr lvl="1"/>
            <a:r>
              <a:rPr lang="en-US" dirty="0" smtClean="0"/>
              <a:t>You are an administrator</a:t>
            </a:r>
          </a:p>
          <a:p>
            <a:pPr lvl="1"/>
            <a:r>
              <a:rPr lang="en-US" dirty="0" smtClean="0"/>
              <a:t>You are a Title III Coach</a:t>
            </a:r>
          </a:p>
          <a:p>
            <a:pPr lvl="1"/>
            <a:r>
              <a:rPr lang="en-US" dirty="0" smtClean="0"/>
              <a:t>You are a counselor</a:t>
            </a:r>
          </a:p>
          <a:p>
            <a:pPr lvl="1"/>
            <a:r>
              <a:rPr lang="en-US" dirty="0" smtClean="0"/>
              <a:t>You are a classroom teacher</a:t>
            </a:r>
          </a:p>
          <a:p>
            <a:pPr lvl="1"/>
            <a:r>
              <a:rPr lang="en-US" dirty="0" smtClean="0"/>
              <a:t>You are another out of classroom support staff (Coach, coordinator, specialist, etc.)</a:t>
            </a:r>
          </a:p>
          <a:p>
            <a:pPr lvl="1"/>
            <a:r>
              <a:rPr lang="en-US" dirty="0" smtClean="0"/>
              <a:t>You have taught English Learners</a:t>
            </a:r>
          </a:p>
          <a:p>
            <a:pPr lvl="1"/>
            <a:r>
              <a:rPr lang="en-US" dirty="0" smtClean="0"/>
              <a:t>You learned English as a second language</a:t>
            </a:r>
          </a:p>
          <a:p>
            <a:pPr lvl="1"/>
            <a:r>
              <a:rPr lang="en-US" dirty="0" smtClean="0"/>
              <a:t>You learned a second  language</a:t>
            </a:r>
          </a:p>
          <a:p>
            <a:pPr lvl="1"/>
            <a:r>
              <a:rPr lang="en-US" dirty="0" smtClean="0"/>
              <a:t>You make a difference in the lives of students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92162"/>
          </a:xfrm>
        </p:spPr>
        <p:txBody>
          <a:bodyPr/>
          <a:lstStyle/>
          <a:p>
            <a:r>
              <a:rPr lang="en-US" dirty="0" smtClean="0"/>
              <a:t>English Learner Roster</a:t>
            </a:r>
            <a:endParaRPr lang="en-US" dirty="0"/>
          </a:p>
        </p:txBody>
      </p:sp>
      <p:pic>
        <p:nvPicPr>
          <p:cNvPr id="348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434" t="11462" r="18860" b="3846"/>
          <a:stretch/>
        </p:blipFill>
        <p:spPr bwMode="auto">
          <a:xfrm>
            <a:off x="1524000" y="1246964"/>
            <a:ext cx="7115503" cy="5290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981200" y="1600200"/>
            <a:ext cx="1438603"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52600" y="3124200"/>
            <a:ext cx="593834" cy="342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1968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Roster</a:t>
            </a:r>
            <a:endParaRPr lang="en-US" dirty="0"/>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2" t="10991" r="3552" b="14224"/>
          <a:stretch/>
        </p:blipFill>
        <p:spPr bwMode="auto">
          <a:xfrm>
            <a:off x="1" y="1676400"/>
            <a:ext cx="8991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 y="3384332"/>
            <a:ext cx="1143000" cy="32450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762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Roster</a:t>
            </a:r>
            <a:endParaRPr lang="en-US" dirty="0"/>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2" t="10991" r="3552" b="14224"/>
          <a:stretch/>
        </p:blipFill>
        <p:spPr bwMode="auto">
          <a:xfrm>
            <a:off x="1" y="1676400"/>
            <a:ext cx="8991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2"/>
          <p:cNvSpPr>
            <a:spLocks noChangeArrowheads="1"/>
          </p:cNvSpPr>
          <p:nvPr/>
        </p:nvSpPr>
        <p:spPr bwMode="auto">
          <a:xfrm>
            <a:off x="3429000" y="2438399"/>
            <a:ext cx="533400" cy="4191001"/>
          </a:xfrm>
          <a:prstGeom prst="rect">
            <a:avLst/>
          </a:prstGeom>
          <a:solidFill>
            <a:srgbClr val="FFFF00">
              <a:alpha val="20000"/>
            </a:srgbClr>
          </a:solidFill>
          <a:ln w="28575">
            <a:solidFill>
              <a:srgbClr val="FFFF00"/>
            </a:solidFill>
            <a:prstDash val="dash"/>
            <a:miter lim="800000"/>
            <a:headEnd/>
            <a:tailEnd/>
          </a:ln>
        </p:spPr>
        <p:txBody>
          <a:bodyPr wrap="none" anchor="ctr"/>
          <a:lstStyle/>
          <a:p>
            <a:pPr eaLnBrk="0" hangingPunct="0"/>
            <a:endParaRPr lang="en-US"/>
          </a:p>
        </p:txBody>
      </p:sp>
      <p:sp>
        <p:nvSpPr>
          <p:cNvPr id="6" name="Rectangle 32"/>
          <p:cNvSpPr>
            <a:spLocks noChangeArrowheads="1"/>
          </p:cNvSpPr>
          <p:nvPr/>
        </p:nvSpPr>
        <p:spPr bwMode="auto">
          <a:xfrm>
            <a:off x="4419600" y="2438399"/>
            <a:ext cx="533401" cy="4191002"/>
          </a:xfrm>
          <a:prstGeom prst="rect">
            <a:avLst/>
          </a:prstGeom>
          <a:solidFill>
            <a:srgbClr val="33CCFF">
              <a:alpha val="20000"/>
            </a:srgbClr>
          </a:solidFill>
          <a:ln w="28575">
            <a:solidFill>
              <a:srgbClr val="00CCFF"/>
            </a:solidFill>
            <a:prstDash val="dash"/>
            <a:miter lim="800000"/>
            <a:headEnd/>
            <a:tailEnd/>
          </a:ln>
        </p:spPr>
        <p:txBody>
          <a:bodyPr wrap="none" anchor="ctr"/>
          <a:lstStyle/>
          <a:p>
            <a:pPr eaLnBrk="0" hangingPunct="0"/>
            <a:endParaRPr lang="en-US"/>
          </a:p>
        </p:txBody>
      </p:sp>
      <p:sp>
        <p:nvSpPr>
          <p:cNvPr id="7" name="Rectangle 35"/>
          <p:cNvSpPr>
            <a:spLocks noChangeArrowheads="1"/>
          </p:cNvSpPr>
          <p:nvPr/>
        </p:nvSpPr>
        <p:spPr bwMode="auto">
          <a:xfrm>
            <a:off x="5334000" y="2324100"/>
            <a:ext cx="1752600" cy="4305301"/>
          </a:xfrm>
          <a:prstGeom prst="rect">
            <a:avLst/>
          </a:prstGeom>
          <a:solidFill>
            <a:srgbClr val="CC00CC">
              <a:alpha val="20000"/>
            </a:srgbClr>
          </a:solidFill>
          <a:ln w="28575">
            <a:solidFill>
              <a:srgbClr val="800080"/>
            </a:solidFill>
            <a:prstDash val="dash"/>
            <a:miter lim="800000"/>
            <a:headEnd/>
            <a:tailEnd/>
          </a:ln>
        </p:spPr>
        <p:txBody>
          <a:bodyPr wrap="none" anchor="ctr"/>
          <a:lstStyle/>
          <a:p>
            <a:pPr eaLnBrk="0" hangingPunct="0"/>
            <a:endParaRPr lang="en-US"/>
          </a:p>
        </p:txBody>
      </p:sp>
      <p:sp>
        <p:nvSpPr>
          <p:cNvPr id="8" name="Rectangle 32"/>
          <p:cNvSpPr>
            <a:spLocks noChangeArrowheads="1"/>
          </p:cNvSpPr>
          <p:nvPr/>
        </p:nvSpPr>
        <p:spPr bwMode="auto">
          <a:xfrm>
            <a:off x="7104993" y="2387162"/>
            <a:ext cx="819807" cy="4242238"/>
          </a:xfrm>
          <a:prstGeom prst="rect">
            <a:avLst/>
          </a:prstGeom>
          <a:solidFill>
            <a:srgbClr val="33CCFF">
              <a:alpha val="20000"/>
            </a:srgbClr>
          </a:solidFill>
          <a:ln w="28575">
            <a:solidFill>
              <a:srgbClr val="00CCFF"/>
            </a:solidFill>
            <a:prstDash val="dash"/>
            <a:miter lim="800000"/>
            <a:headEnd/>
            <a:tailEnd/>
          </a:ln>
        </p:spPr>
        <p:txBody>
          <a:bodyPr wrap="none" anchor="ctr"/>
          <a:lstStyle/>
          <a:p>
            <a:pPr eaLnBrk="0" hangingPunct="0"/>
            <a:endParaRPr lang="en-US"/>
          </a:p>
        </p:txBody>
      </p:sp>
      <p:sp>
        <p:nvSpPr>
          <p:cNvPr id="9" name="Rectangle 8"/>
          <p:cNvSpPr/>
          <p:nvPr/>
        </p:nvSpPr>
        <p:spPr>
          <a:xfrm>
            <a:off x="152400" y="3384332"/>
            <a:ext cx="1143000" cy="32450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6"/>
          <p:cNvSpPr>
            <a:spLocks noChangeArrowheads="1"/>
          </p:cNvSpPr>
          <p:nvPr/>
        </p:nvSpPr>
        <p:spPr bwMode="auto">
          <a:xfrm>
            <a:off x="207580" y="3400098"/>
            <a:ext cx="8610599" cy="304800"/>
          </a:xfrm>
          <a:prstGeom prst="rect">
            <a:avLst/>
          </a:prstGeom>
          <a:solidFill>
            <a:srgbClr val="FF0000">
              <a:alpha val="20000"/>
            </a:srgbClr>
          </a:solidFill>
          <a:ln w="28575">
            <a:solidFill>
              <a:srgbClr val="FF0000"/>
            </a:solidFill>
            <a:prstDash val="dash"/>
            <a:miter lim="800000"/>
            <a:headEnd/>
            <a:tailEnd/>
          </a:ln>
        </p:spPr>
        <p:txBody>
          <a:bodyPr wrap="none" anchor="ctr"/>
          <a:lstStyle/>
          <a:p>
            <a:pPr eaLnBrk="0" hangingPunct="0"/>
            <a:endParaRPr lang="en-US" dirty="0"/>
          </a:p>
        </p:txBody>
      </p:sp>
      <p:sp>
        <p:nvSpPr>
          <p:cNvPr id="11" name="Rectangle 36"/>
          <p:cNvSpPr>
            <a:spLocks noChangeArrowheads="1"/>
          </p:cNvSpPr>
          <p:nvPr/>
        </p:nvSpPr>
        <p:spPr bwMode="auto">
          <a:xfrm>
            <a:off x="152400" y="4171950"/>
            <a:ext cx="8610599" cy="304800"/>
          </a:xfrm>
          <a:prstGeom prst="rect">
            <a:avLst/>
          </a:prstGeom>
          <a:solidFill>
            <a:srgbClr val="FF0000">
              <a:alpha val="20000"/>
            </a:srgbClr>
          </a:solidFill>
          <a:ln w="28575">
            <a:solidFill>
              <a:srgbClr val="FF0000"/>
            </a:solidFill>
            <a:prstDash val="dash"/>
            <a:miter lim="800000"/>
            <a:headEnd/>
            <a:tailEnd/>
          </a:ln>
        </p:spPr>
        <p:txBody>
          <a:bodyPr wrap="none" anchor="ctr"/>
          <a:lstStyle/>
          <a:p>
            <a:pPr eaLnBrk="0" hangingPunct="0"/>
            <a:endParaRPr lang="en-US"/>
          </a:p>
        </p:txBody>
      </p:sp>
    </p:spTree>
    <p:extLst>
      <p:ext uri="{BB962C8B-B14F-4D97-AF65-F5344CB8AC3E}">
        <p14:creationId xmlns:p14="http://schemas.microsoft.com/office/powerpoint/2010/main" val="3005167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Guided Practice</a:t>
            </a:r>
            <a:endParaRPr lang="en-US" dirty="0"/>
          </a:p>
        </p:txBody>
      </p:sp>
      <p:sp>
        <p:nvSpPr>
          <p:cNvPr id="3" name="Content Placeholder 2"/>
          <p:cNvSpPr>
            <a:spLocks noGrp="1"/>
          </p:cNvSpPr>
          <p:nvPr>
            <p:ph sz="quarter" idx="1"/>
          </p:nvPr>
        </p:nvSpPr>
        <p:spPr>
          <a:xfrm>
            <a:off x="457200" y="1676400"/>
            <a:ext cx="4038600" cy="4572000"/>
          </a:xfrm>
        </p:spPr>
        <p:txBody>
          <a:bodyPr/>
          <a:lstStyle/>
          <a:p>
            <a:r>
              <a:rPr lang="en-US" dirty="0" smtClean="0"/>
              <a:t>Look at your sample EL Roster</a:t>
            </a:r>
          </a:p>
          <a:p>
            <a:r>
              <a:rPr lang="en-US" dirty="0" smtClean="0"/>
              <a:t>Which students would you highlight?  Why?</a:t>
            </a:r>
          </a:p>
          <a:p>
            <a:r>
              <a:rPr lang="en-US" dirty="0" smtClean="0"/>
              <a:t>Discuss with an elbow partner.</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2" t="10991" r="3552" b="14224"/>
          <a:stretch/>
        </p:blipFill>
        <p:spPr bwMode="auto">
          <a:xfrm>
            <a:off x="4572000" y="1981200"/>
            <a:ext cx="4267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0" y="2971800"/>
            <a:ext cx="571500" cy="167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0126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MyData</a:t>
            </a:r>
            <a:endParaRPr lang="en-US" dirty="0"/>
          </a:p>
        </p:txBody>
      </p:sp>
      <p:sp>
        <p:nvSpPr>
          <p:cNvPr id="6" name="Text Placeholder 4"/>
          <p:cNvSpPr>
            <a:spLocks noGrp="1"/>
          </p:cNvSpPr>
          <p:nvPr>
            <p:ph type="body" idx="1"/>
          </p:nvPr>
        </p:nvSpPr>
        <p:spPr>
          <a:xfrm>
            <a:off x="722313" y="2547938"/>
            <a:ext cx="7772400" cy="1338262"/>
          </a:xfrm>
        </p:spPr>
        <p:txBody>
          <a:bodyPr/>
          <a:lstStyle/>
          <a:p>
            <a:r>
              <a:rPr lang="en-US" dirty="0" smtClean="0">
                <a:solidFill>
                  <a:srgbClr val="000000"/>
                </a:solidFill>
              </a:rPr>
              <a:t>Accessing language status, test results, program placement, progress toward reclassification</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mydata.lausd.net</a:t>
            </a:r>
          </a:p>
        </p:txBody>
      </p:sp>
      <p:pic>
        <p:nvPicPr>
          <p:cNvPr id="13315" name="Content Placeholder 3" descr="Picture 1.png"/>
          <p:cNvPicPr>
            <a:picLocks noGrp="1" noChangeAspect="1"/>
          </p:cNvPicPr>
          <p:nvPr>
            <p:ph idx="1"/>
          </p:nvPr>
        </p:nvPicPr>
        <p:blipFill>
          <a:blip r:embed="rId2" cstate="print"/>
          <a:srcRect l="-3903" r="-3903"/>
          <a:stretch>
            <a:fillRect/>
          </a:stretch>
        </p:blipFill>
        <p:spPr/>
      </p:pic>
      <p:sp>
        <p:nvSpPr>
          <p:cNvPr id="5" name="Right Arrow 4"/>
          <p:cNvSpPr>
            <a:spLocks noChangeArrowheads="1"/>
          </p:cNvSpPr>
          <p:nvPr/>
        </p:nvSpPr>
        <p:spPr bwMode="auto">
          <a:xfrm rot="1900458">
            <a:off x="1483330" y="2756592"/>
            <a:ext cx="1674158" cy="609600"/>
          </a:xfrm>
          <a:prstGeom prst="rightArrow">
            <a:avLst>
              <a:gd name="adj1" fmla="val 50000"/>
              <a:gd name="adj2" fmla="val 49996"/>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r>
              <a:rPr lang="en-US" dirty="0" smtClean="0">
                <a:solidFill>
                  <a:srgbClr val="000000"/>
                </a:solidFill>
                <a:latin typeface="Calibri" pitchFamily="-65" charset="0"/>
              </a:rPr>
              <a:t>   Click </a:t>
            </a:r>
            <a:r>
              <a:rPr lang="en-US" dirty="0">
                <a:solidFill>
                  <a:srgbClr val="000000"/>
                </a:solidFill>
                <a:latin typeface="Calibri" pitchFamily="-65" charset="0"/>
              </a:rPr>
              <a:t>Here</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Picture 2.png"/>
          <p:cNvPicPr>
            <a:picLocks noChangeAspect="1"/>
          </p:cNvPicPr>
          <p:nvPr/>
        </p:nvPicPr>
        <p:blipFill>
          <a:blip r:embed="rId2" cstate="print"/>
          <a:srcRect/>
          <a:stretch>
            <a:fillRect/>
          </a:stretch>
        </p:blipFill>
        <p:spPr bwMode="auto">
          <a:xfrm>
            <a:off x="1219200" y="152400"/>
            <a:ext cx="6553200" cy="6553200"/>
          </a:xfrm>
          <a:prstGeom prst="rect">
            <a:avLst/>
          </a:prstGeom>
          <a:noFill/>
          <a:ln w="9525">
            <a:noFill/>
            <a:miter lim="800000"/>
            <a:headEnd/>
            <a:tailEnd/>
          </a:ln>
        </p:spPr>
      </p:pic>
      <p:sp>
        <p:nvSpPr>
          <p:cNvPr id="5" name="Right Arrow 4"/>
          <p:cNvSpPr>
            <a:spLocks noChangeArrowheads="1"/>
          </p:cNvSpPr>
          <p:nvPr/>
        </p:nvSpPr>
        <p:spPr bwMode="auto">
          <a:xfrm>
            <a:off x="990600" y="3200400"/>
            <a:ext cx="1600200" cy="609600"/>
          </a:xfrm>
          <a:prstGeom prst="rightArrow">
            <a:avLst>
              <a:gd name="adj1" fmla="val 50000"/>
              <a:gd name="adj2" fmla="val 49996"/>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65" charset="0"/>
            </a:endParaRPr>
          </a:p>
        </p:txBody>
      </p:sp>
      <p:sp>
        <p:nvSpPr>
          <p:cNvPr id="14341" name="TextBox 5"/>
          <p:cNvSpPr txBox="1">
            <a:spLocks noChangeArrowheads="1"/>
          </p:cNvSpPr>
          <p:nvPr/>
        </p:nvSpPr>
        <p:spPr bwMode="auto">
          <a:xfrm>
            <a:off x="1371600" y="3287712"/>
            <a:ext cx="838200" cy="369888"/>
          </a:xfrm>
          <a:prstGeom prst="rect">
            <a:avLst/>
          </a:prstGeom>
          <a:noFill/>
          <a:ln w="9525">
            <a:noFill/>
            <a:miter lim="800000"/>
            <a:headEnd/>
            <a:tailEnd/>
          </a:ln>
        </p:spPr>
        <p:txBody>
          <a:bodyPr>
            <a:spAutoFit/>
          </a:bodyPr>
          <a:lstStyle/>
          <a:p>
            <a:r>
              <a:rPr lang="en-US" dirty="0">
                <a:latin typeface="Calibri" pitchFamily="-65" charset="0"/>
              </a:rPr>
              <a:t>Log In</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Picture 5.png"/>
          <p:cNvPicPr>
            <a:picLocks noChangeAspect="1"/>
          </p:cNvPicPr>
          <p:nvPr/>
        </p:nvPicPr>
        <p:blipFill>
          <a:blip r:embed="rId2" cstate="print"/>
          <a:srcRect/>
          <a:stretch>
            <a:fillRect/>
          </a:stretch>
        </p:blipFill>
        <p:spPr bwMode="auto">
          <a:xfrm>
            <a:off x="1066800" y="274638"/>
            <a:ext cx="7899400" cy="6459537"/>
          </a:xfrm>
          <a:prstGeom prst="rect">
            <a:avLst/>
          </a:prstGeom>
          <a:noFill/>
          <a:ln w="9525">
            <a:noFill/>
            <a:miter lim="800000"/>
            <a:headEnd/>
            <a:tailEnd/>
          </a:ln>
        </p:spPr>
      </p:pic>
      <p:sp>
        <p:nvSpPr>
          <p:cNvPr id="9" name="Right Arrow 8"/>
          <p:cNvSpPr>
            <a:spLocks noChangeArrowheads="1"/>
          </p:cNvSpPr>
          <p:nvPr/>
        </p:nvSpPr>
        <p:spPr bwMode="auto">
          <a:xfrm>
            <a:off x="1066800" y="3113088"/>
            <a:ext cx="1447800" cy="609600"/>
          </a:xfrm>
          <a:prstGeom prst="rightArrow">
            <a:avLst>
              <a:gd name="adj1" fmla="val 50000"/>
              <a:gd name="adj2" fmla="val 49996"/>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65" charset="0"/>
            </a:endParaRPr>
          </a:p>
        </p:txBody>
      </p:sp>
      <p:sp>
        <p:nvSpPr>
          <p:cNvPr id="15364" name="TextBox 9"/>
          <p:cNvSpPr txBox="1">
            <a:spLocks noChangeArrowheads="1"/>
          </p:cNvSpPr>
          <p:nvPr/>
        </p:nvSpPr>
        <p:spPr bwMode="auto">
          <a:xfrm>
            <a:off x="1066800" y="3211513"/>
            <a:ext cx="1295400" cy="369887"/>
          </a:xfrm>
          <a:prstGeom prst="rect">
            <a:avLst/>
          </a:prstGeom>
          <a:noFill/>
          <a:ln w="9525">
            <a:noFill/>
            <a:miter lim="800000"/>
            <a:headEnd/>
            <a:tailEnd/>
          </a:ln>
        </p:spPr>
        <p:txBody>
          <a:bodyPr>
            <a:spAutoFit/>
          </a:bodyPr>
          <a:lstStyle/>
          <a:p>
            <a:r>
              <a:rPr lang="en-US">
                <a:latin typeface="Calibri" pitchFamily="-65" charset="0"/>
              </a:rPr>
              <a:t>Click Here</a:t>
            </a:r>
          </a:p>
        </p:txBody>
      </p:sp>
      <p:sp>
        <p:nvSpPr>
          <p:cNvPr id="15365" name="TextBox 10"/>
          <p:cNvSpPr txBox="1">
            <a:spLocks noChangeArrowheads="1"/>
          </p:cNvSpPr>
          <p:nvPr/>
        </p:nvSpPr>
        <p:spPr bwMode="auto">
          <a:xfrm>
            <a:off x="1066800" y="90488"/>
            <a:ext cx="1295400" cy="368300"/>
          </a:xfrm>
          <a:prstGeom prst="rect">
            <a:avLst/>
          </a:prstGeom>
          <a:noFill/>
          <a:ln w="9525">
            <a:noFill/>
            <a:miter lim="800000"/>
            <a:headEnd/>
            <a:tailEnd/>
          </a:ln>
        </p:spPr>
        <p:txBody>
          <a:bodyPr>
            <a:spAutoFit/>
          </a:bodyPr>
          <a:lstStyle/>
          <a:p>
            <a:r>
              <a:rPr lang="en-US">
                <a:latin typeface="Calibri" pitchFamily="-65" charset="0"/>
              </a:rPr>
              <a:t>Click Here</a:t>
            </a:r>
          </a:p>
        </p:txBody>
      </p:sp>
      <p:sp>
        <p:nvSpPr>
          <p:cNvPr id="12" name="Right Arrow 11"/>
          <p:cNvSpPr>
            <a:spLocks noChangeArrowheads="1"/>
          </p:cNvSpPr>
          <p:nvPr/>
        </p:nvSpPr>
        <p:spPr bwMode="auto">
          <a:xfrm>
            <a:off x="1066800" y="0"/>
            <a:ext cx="1447800" cy="609600"/>
          </a:xfrm>
          <a:prstGeom prst="rightArrow">
            <a:avLst>
              <a:gd name="adj1" fmla="val 50000"/>
              <a:gd name="adj2" fmla="val 49996"/>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65" charset="0"/>
            </a:endParaRPr>
          </a:p>
        </p:txBody>
      </p:sp>
      <p:sp>
        <p:nvSpPr>
          <p:cNvPr id="15367" name="TextBox 12"/>
          <p:cNvSpPr txBox="1">
            <a:spLocks noChangeArrowheads="1"/>
          </p:cNvSpPr>
          <p:nvPr/>
        </p:nvSpPr>
        <p:spPr bwMode="auto">
          <a:xfrm>
            <a:off x="990600" y="90488"/>
            <a:ext cx="1371600" cy="366712"/>
          </a:xfrm>
          <a:prstGeom prst="rect">
            <a:avLst/>
          </a:prstGeom>
          <a:noFill/>
          <a:ln w="9525">
            <a:noFill/>
            <a:miter lim="800000"/>
            <a:headEnd/>
            <a:tailEnd/>
          </a:ln>
        </p:spPr>
        <p:txBody>
          <a:bodyPr wrap="square">
            <a:spAutoFit/>
          </a:bodyPr>
          <a:lstStyle/>
          <a:p>
            <a:r>
              <a:rPr lang="en-US" dirty="0" smtClean="0">
                <a:latin typeface="Calibri" pitchFamily="-65" charset="0"/>
              </a:rPr>
              <a:t>  Click </a:t>
            </a:r>
            <a:r>
              <a:rPr lang="en-US" dirty="0">
                <a:latin typeface="Calibri" pitchFamily="-65" charset="0"/>
              </a:rPr>
              <a:t>Here</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Picture 6.png"/>
          <p:cNvPicPr>
            <a:picLocks noGrp="1" noChangeAspect="1"/>
          </p:cNvPicPr>
          <p:nvPr>
            <p:ph idx="1"/>
          </p:nvPr>
        </p:nvPicPr>
        <p:blipFill>
          <a:blip r:embed="rId3" cstate="print"/>
          <a:srcRect l="-3909" r="-3909"/>
          <a:stretch>
            <a:fillRect/>
          </a:stretch>
        </p:blipFill>
        <p:spPr>
          <a:xfrm>
            <a:off x="0" y="274638"/>
            <a:ext cx="8839200" cy="6583362"/>
          </a:xfrm>
        </p:spPr>
      </p:pic>
      <p:sp>
        <p:nvSpPr>
          <p:cNvPr id="6" name="Right Arrow 5"/>
          <p:cNvSpPr>
            <a:spLocks noChangeArrowheads="1"/>
          </p:cNvSpPr>
          <p:nvPr/>
        </p:nvSpPr>
        <p:spPr bwMode="auto">
          <a:xfrm rot="-9352007">
            <a:off x="6681361" y="1077621"/>
            <a:ext cx="1568357" cy="609600"/>
          </a:xfrm>
          <a:prstGeom prst="rightArrow">
            <a:avLst>
              <a:gd name="adj1" fmla="val 50000"/>
              <a:gd name="adj2" fmla="val 49996"/>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65" charset="0"/>
            </a:endParaRPr>
          </a:p>
        </p:txBody>
      </p:sp>
      <p:sp>
        <p:nvSpPr>
          <p:cNvPr id="16389" name="TextBox 6"/>
          <p:cNvSpPr txBox="1">
            <a:spLocks noChangeArrowheads="1"/>
          </p:cNvSpPr>
          <p:nvPr/>
        </p:nvSpPr>
        <p:spPr bwMode="auto">
          <a:xfrm rot="1292042">
            <a:off x="6911816" y="1159412"/>
            <a:ext cx="1295400" cy="368300"/>
          </a:xfrm>
          <a:prstGeom prst="rect">
            <a:avLst/>
          </a:prstGeom>
          <a:noFill/>
          <a:ln w="9525">
            <a:noFill/>
            <a:miter lim="800000"/>
            <a:headEnd/>
            <a:tailEnd/>
          </a:ln>
        </p:spPr>
        <p:txBody>
          <a:bodyPr>
            <a:spAutoFit/>
          </a:bodyPr>
          <a:lstStyle/>
          <a:p>
            <a:r>
              <a:rPr lang="en-US" dirty="0">
                <a:latin typeface="Calibri" pitchFamily="-65" charset="0"/>
              </a:rPr>
              <a:t>Click Here</a:t>
            </a:r>
          </a:p>
        </p:txBody>
      </p:sp>
      <p:sp>
        <p:nvSpPr>
          <p:cNvPr id="8" name="Left Arrow 7"/>
          <p:cNvSpPr>
            <a:spLocks noChangeArrowheads="1"/>
          </p:cNvSpPr>
          <p:nvPr/>
        </p:nvSpPr>
        <p:spPr bwMode="auto">
          <a:xfrm>
            <a:off x="3886200" y="5715000"/>
            <a:ext cx="1752600" cy="685800"/>
          </a:xfrm>
          <a:prstGeom prst="leftArrow">
            <a:avLst>
              <a:gd name="adj1" fmla="val 50000"/>
              <a:gd name="adj2" fmla="val 50000"/>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65" charset="0"/>
            </a:endParaRPr>
          </a:p>
        </p:txBody>
      </p:sp>
      <p:sp>
        <p:nvSpPr>
          <p:cNvPr id="16391" name="TextBox 8"/>
          <p:cNvSpPr txBox="1">
            <a:spLocks noChangeArrowheads="1"/>
          </p:cNvSpPr>
          <p:nvPr/>
        </p:nvSpPr>
        <p:spPr bwMode="auto">
          <a:xfrm>
            <a:off x="4038600" y="5879068"/>
            <a:ext cx="1981200" cy="369332"/>
          </a:xfrm>
          <a:prstGeom prst="rect">
            <a:avLst/>
          </a:prstGeom>
          <a:noFill/>
          <a:ln w="9525">
            <a:noFill/>
            <a:miter lim="800000"/>
            <a:headEnd/>
            <a:tailEnd/>
          </a:ln>
        </p:spPr>
        <p:txBody>
          <a:bodyPr wrap="square">
            <a:spAutoFit/>
          </a:bodyPr>
          <a:lstStyle/>
          <a:p>
            <a:r>
              <a:rPr lang="en-US" dirty="0" smtClean="0">
                <a:latin typeface="Calibri" pitchFamily="-65" charset="0"/>
              </a:rPr>
              <a:t>LTEL numbers</a:t>
            </a:r>
            <a:endParaRPr lang="en-US" dirty="0">
              <a:latin typeface="Calibri" pitchFamily="-65" charset="0"/>
            </a:endParaRPr>
          </a:p>
        </p:txBody>
      </p:sp>
      <p:sp>
        <p:nvSpPr>
          <p:cNvPr id="10" name="Rectangle 32"/>
          <p:cNvSpPr>
            <a:spLocks noChangeArrowheads="1"/>
          </p:cNvSpPr>
          <p:nvPr/>
        </p:nvSpPr>
        <p:spPr bwMode="auto">
          <a:xfrm>
            <a:off x="2971800" y="6096000"/>
            <a:ext cx="381000" cy="152400"/>
          </a:xfrm>
          <a:prstGeom prst="rect">
            <a:avLst/>
          </a:prstGeom>
          <a:solidFill>
            <a:srgbClr val="FF6FCF">
              <a:alpha val="20000"/>
            </a:srgbClr>
          </a:solidFill>
          <a:ln w="28575">
            <a:solidFill>
              <a:srgbClr val="FF6FCF"/>
            </a:solidFill>
            <a:prstDash val="dash"/>
            <a:miter lim="800000"/>
            <a:headEnd/>
            <a:tailEnd/>
          </a:ln>
        </p:spPr>
        <p:txBody>
          <a:bodyPr wrap="none" anchor="ctr"/>
          <a:lstStyle/>
          <a:p>
            <a:pPr eaLnBrk="0" hangingPunct="0"/>
            <a:endParaRPr lang="en-US"/>
          </a:p>
        </p:txBody>
      </p:sp>
      <p:sp>
        <p:nvSpPr>
          <p:cNvPr id="9" name="Rectangle 8"/>
          <p:cNvSpPr/>
          <p:nvPr/>
        </p:nvSpPr>
        <p:spPr>
          <a:xfrm>
            <a:off x="381000" y="1524000"/>
            <a:ext cx="685800" cy="76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p:cNvPicPr>
            <a:picLocks noChangeAspect="1" noChangeArrowheads="1"/>
          </p:cNvPicPr>
          <p:nvPr/>
        </p:nvPicPr>
        <p:blipFill>
          <a:blip r:embed="rId2" cstate="print"/>
          <a:srcRect l="900" r="2700" b="3600"/>
          <a:stretch>
            <a:fillRect/>
          </a:stretch>
        </p:blipFill>
        <p:spPr bwMode="auto">
          <a:xfrm>
            <a:off x="830580" y="571500"/>
            <a:ext cx="7345680" cy="5509260"/>
          </a:xfrm>
          <a:prstGeom prst="rect">
            <a:avLst/>
          </a:prstGeom>
          <a:noFill/>
          <a:ln w="9525">
            <a:noFill/>
            <a:miter lim="800000"/>
            <a:headEnd/>
            <a:tailEnd/>
          </a:ln>
          <a:effectLst/>
        </p:spPr>
      </p:pic>
      <p:sp>
        <p:nvSpPr>
          <p:cNvPr id="10" name="Rectangle 9"/>
          <p:cNvSpPr/>
          <p:nvPr/>
        </p:nvSpPr>
        <p:spPr>
          <a:xfrm>
            <a:off x="914400" y="1600200"/>
            <a:ext cx="16764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2"/>
          <p:cNvSpPr>
            <a:spLocks noChangeArrowheads="1"/>
          </p:cNvSpPr>
          <p:nvPr/>
        </p:nvSpPr>
        <p:spPr bwMode="auto">
          <a:xfrm flipH="1">
            <a:off x="4038600" y="1524000"/>
            <a:ext cx="228600" cy="4419600"/>
          </a:xfrm>
          <a:prstGeom prst="rect">
            <a:avLst/>
          </a:prstGeom>
          <a:solidFill>
            <a:srgbClr val="0000FF">
              <a:alpha val="20000"/>
            </a:srgbClr>
          </a:solidFill>
          <a:ln w="28575">
            <a:solidFill>
              <a:srgbClr val="FFFF00"/>
            </a:solidFill>
            <a:prstDash val="dash"/>
            <a:miter lim="800000"/>
            <a:headEnd/>
            <a:tailEnd/>
          </a:ln>
        </p:spPr>
        <p:txBody>
          <a:bodyPr wrap="none" anchor="ctr"/>
          <a:lstStyle/>
          <a:p>
            <a:pPr eaLnBrk="0" hangingPunct="0"/>
            <a:endParaRPr lang="en-US"/>
          </a:p>
        </p:txBody>
      </p:sp>
      <p:sp>
        <p:nvSpPr>
          <p:cNvPr id="5" name="Rectangle 32"/>
          <p:cNvSpPr>
            <a:spLocks noChangeArrowheads="1"/>
          </p:cNvSpPr>
          <p:nvPr/>
        </p:nvSpPr>
        <p:spPr bwMode="auto">
          <a:xfrm>
            <a:off x="4648200" y="1524000"/>
            <a:ext cx="304800" cy="4419600"/>
          </a:xfrm>
          <a:prstGeom prst="rect">
            <a:avLst/>
          </a:prstGeom>
          <a:solidFill>
            <a:srgbClr val="008000">
              <a:alpha val="20000"/>
            </a:srgbClr>
          </a:solidFill>
          <a:ln w="28575">
            <a:solidFill>
              <a:srgbClr val="FFFF00"/>
            </a:solidFill>
            <a:prstDash val="dash"/>
            <a:miter lim="800000"/>
            <a:headEnd/>
            <a:tailEnd/>
          </a:ln>
        </p:spPr>
        <p:txBody>
          <a:bodyPr wrap="none" anchor="ctr"/>
          <a:lstStyle/>
          <a:p>
            <a:pPr eaLnBrk="0" hangingPunct="0"/>
            <a:endParaRPr lang="en-US"/>
          </a:p>
        </p:txBody>
      </p:sp>
      <p:sp>
        <p:nvSpPr>
          <p:cNvPr id="6" name="Rectangle 32"/>
          <p:cNvSpPr>
            <a:spLocks noChangeArrowheads="1"/>
          </p:cNvSpPr>
          <p:nvPr/>
        </p:nvSpPr>
        <p:spPr bwMode="auto">
          <a:xfrm>
            <a:off x="6019800" y="1524000"/>
            <a:ext cx="2133600" cy="4419600"/>
          </a:xfrm>
          <a:prstGeom prst="rect">
            <a:avLst/>
          </a:prstGeom>
          <a:solidFill>
            <a:srgbClr val="FF0000">
              <a:alpha val="20000"/>
            </a:srgbClr>
          </a:solidFill>
          <a:ln w="28575">
            <a:solidFill>
              <a:srgbClr val="FFFF00"/>
            </a:solidFill>
            <a:prstDash val="dash"/>
            <a:miter lim="800000"/>
            <a:headEnd/>
            <a:tailEnd/>
          </a:ln>
        </p:spPr>
        <p:txBody>
          <a:bodyPr wrap="none" anchor="ctr"/>
          <a:lstStyle/>
          <a:p>
            <a:pPr eaLnBrk="0" hangingPunct="0"/>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Reading</a:t>
            </a:r>
            <a:endParaRPr lang="en-US" dirty="0"/>
          </a:p>
        </p:txBody>
      </p:sp>
      <p:sp>
        <p:nvSpPr>
          <p:cNvPr id="3" name="Content Placeholder 2"/>
          <p:cNvSpPr>
            <a:spLocks noGrp="1"/>
          </p:cNvSpPr>
          <p:nvPr>
            <p:ph sz="quarter" idx="1"/>
          </p:nvPr>
        </p:nvSpPr>
        <p:spPr/>
        <p:txBody>
          <a:bodyPr>
            <a:normAutofit/>
          </a:bodyPr>
          <a:lstStyle/>
          <a:p>
            <a:r>
              <a:rPr lang="en-US" i="1" dirty="0" smtClean="0"/>
              <a:t>Reparable Harm </a:t>
            </a:r>
            <a:r>
              <a:rPr lang="en-US" dirty="0" smtClean="0"/>
              <a:t>–”Executive Summary”</a:t>
            </a:r>
          </a:p>
          <a:p>
            <a:r>
              <a:rPr lang="en-US" dirty="0" smtClean="0"/>
              <a:t>Text as Evidence Activity: </a:t>
            </a:r>
          </a:p>
          <a:p>
            <a:pPr lvl="1"/>
            <a:r>
              <a:rPr lang="en-US" dirty="0" smtClean="0"/>
              <a:t>Read pages 1-4, the Executive Summary</a:t>
            </a:r>
          </a:p>
          <a:p>
            <a:pPr lvl="1"/>
            <a:r>
              <a:rPr lang="en-US" dirty="0" smtClean="0"/>
              <a:t>Fill in the “Say, Mean, Matter” chart:</a:t>
            </a:r>
          </a:p>
          <a:p>
            <a:pPr lvl="2"/>
            <a:r>
              <a:rPr lang="en-US" dirty="0" smtClean="0"/>
              <a:t>Pick 2-4 salient quotes or something that speaks to you, include the page numbers</a:t>
            </a:r>
          </a:p>
          <a:p>
            <a:pPr lvl="2"/>
            <a:r>
              <a:rPr lang="en-US" dirty="0" smtClean="0"/>
              <a:t>What does it mean to you?</a:t>
            </a:r>
          </a:p>
          <a:p>
            <a:pPr lvl="2"/>
            <a:r>
              <a:rPr lang="en-US" dirty="0" smtClean="0"/>
              <a:t>Why does it matter?</a:t>
            </a:r>
          </a:p>
          <a:p>
            <a:pPr lvl="1"/>
            <a:r>
              <a:rPr lang="en-US" dirty="0" smtClean="0"/>
              <a:t>Be prepared to share out</a:t>
            </a:r>
          </a:p>
        </p:txBody>
      </p:sp>
      <p:graphicFrame>
        <p:nvGraphicFramePr>
          <p:cNvPr id="5" name="Table 4"/>
          <p:cNvGraphicFramePr>
            <a:graphicFrameLocks noGrp="1"/>
          </p:cNvGraphicFramePr>
          <p:nvPr/>
        </p:nvGraphicFramePr>
        <p:xfrm>
          <a:off x="5105399" y="3981371"/>
          <a:ext cx="3505202" cy="2385366"/>
        </p:xfrm>
        <a:graphic>
          <a:graphicData uri="http://schemas.openxmlformats.org/drawingml/2006/table">
            <a:tbl>
              <a:tblPr/>
              <a:tblGrid>
                <a:gridCol w="1145897"/>
                <a:gridCol w="292038"/>
                <a:gridCol w="964374"/>
                <a:gridCol w="1102893"/>
              </a:tblGrid>
              <a:tr h="582850">
                <a:tc>
                  <a:txBody>
                    <a:bodyPr/>
                    <a:lstStyle/>
                    <a:p>
                      <a:pPr marL="0" marR="0" algn="ctr">
                        <a:spcBef>
                          <a:spcPts val="0"/>
                        </a:spcBef>
                        <a:spcAft>
                          <a:spcPts val="0"/>
                        </a:spcAft>
                      </a:pPr>
                      <a:r>
                        <a:rPr lang="en-US" sz="1000" b="1" dirty="0" smtClean="0">
                          <a:latin typeface="Times New Roman"/>
                          <a:ea typeface="Times New Roman"/>
                          <a:cs typeface="Times New Roman"/>
                        </a:rPr>
                        <a:t>Say</a:t>
                      </a:r>
                    </a:p>
                    <a:p>
                      <a:pPr marL="0" marR="0" algn="ctr">
                        <a:spcBef>
                          <a:spcPts val="0"/>
                        </a:spcBef>
                        <a:spcAft>
                          <a:spcPts val="0"/>
                        </a:spcAft>
                      </a:pPr>
                      <a:endParaRPr lang="en-US" sz="800" dirty="0">
                        <a:latin typeface="Times New Roman"/>
                        <a:ea typeface="Times New Roman"/>
                        <a:cs typeface="Times New Roman"/>
                      </a:endParaRPr>
                    </a:p>
                    <a:p>
                      <a:pPr marL="0" marR="0">
                        <a:spcBef>
                          <a:spcPts val="0"/>
                        </a:spcBef>
                        <a:spcAft>
                          <a:spcPts val="0"/>
                        </a:spcAft>
                      </a:pPr>
                      <a:r>
                        <a:rPr lang="en-US" sz="800" dirty="0">
                          <a:latin typeface="Times New Roman"/>
                          <a:ea typeface="Times New Roman"/>
                          <a:cs typeface="Times New Roman"/>
                        </a:rPr>
                        <a:t>(Copy a passage from the text that helps to answer the focus question)</a:t>
                      </a: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700" b="1" dirty="0">
                          <a:latin typeface="Times New Roman"/>
                          <a:ea typeface="Times New Roman"/>
                          <a:cs typeface="Times New Roman"/>
                        </a:rPr>
                        <a:t>Page/</a:t>
                      </a:r>
                      <a:endParaRPr lang="en-US" sz="800" dirty="0">
                        <a:latin typeface="Times New Roman"/>
                        <a:ea typeface="Times New Roman"/>
                        <a:cs typeface="Times New Roman"/>
                      </a:endParaRPr>
                    </a:p>
                    <a:p>
                      <a:pPr marL="0" marR="0" algn="ctr">
                        <a:spcBef>
                          <a:spcPts val="0"/>
                        </a:spcBef>
                        <a:spcAft>
                          <a:spcPts val="0"/>
                        </a:spcAft>
                      </a:pPr>
                      <a:r>
                        <a:rPr lang="en-US" sz="700" b="1" dirty="0">
                          <a:latin typeface="Times New Roman"/>
                          <a:ea typeface="Times New Roman"/>
                          <a:cs typeface="Times New Roman"/>
                        </a:rPr>
                        <a:t>Paragraph #</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b="1" dirty="0" smtClean="0">
                          <a:latin typeface="Times New Roman"/>
                          <a:ea typeface="Times New Roman"/>
                          <a:cs typeface="Times New Roman"/>
                        </a:rPr>
                        <a:t>Mean</a:t>
                      </a:r>
                    </a:p>
                    <a:p>
                      <a:pPr marL="0" marR="0" algn="ctr">
                        <a:spcBef>
                          <a:spcPts val="0"/>
                        </a:spcBef>
                        <a:spcAft>
                          <a:spcPts val="0"/>
                        </a:spcAft>
                      </a:pPr>
                      <a:endParaRPr lang="en-US" sz="800" dirty="0">
                        <a:latin typeface="Times New Roman"/>
                        <a:ea typeface="Times New Roman"/>
                        <a:cs typeface="Times New Roman"/>
                      </a:endParaRPr>
                    </a:p>
                    <a:p>
                      <a:pPr marL="0" marR="0">
                        <a:spcBef>
                          <a:spcPts val="0"/>
                        </a:spcBef>
                        <a:spcAft>
                          <a:spcPts val="0"/>
                        </a:spcAft>
                      </a:pPr>
                      <a:r>
                        <a:rPr lang="en-US" sz="800" dirty="0">
                          <a:latin typeface="Times New Roman"/>
                          <a:ea typeface="Times New Roman"/>
                          <a:cs typeface="Times New Roman"/>
                        </a:rPr>
                        <a:t>(Explain in your own words what the passage means)</a:t>
                      </a: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b="1" dirty="0" smtClean="0">
                          <a:latin typeface="Times New Roman"/>
                          <a:ea typeface="Times New Roman"/>
                          <a:cs typeface="Times New Roman"/>
                        </a:rPr>
                        <a:t>Matter</a:t>
                      </a:r>
                    </a:p>
                    <a:p>
                      <a:pPr marL="0" marR="0" algn="ctr">
                        <a:spcBef>
                          <a:spcPts val="0"/>
                        </a:spcBef>
                        <a:spcAft>
                          <a:spcPts val="0"/>
                        </a:spcAft>
                      </a:pPr>
                      <a:endParaRPr lang="en-US" sz="800" dirty="0">
                        <a:latin typeface="Times New Roman"/>
                        <a:ea typeface="Times New Roman"/>
                        <a:cs typeface="Times New Roman"/>
                      </a:endParaRPr>
                    </a:p>
                    <a:p>
                      <a:pPr marL="0" marR="0">
                        <a:spcBef>
                          <a:spcPts val="0"/>
                        </a:spcBef>
                        <a:spcAft>
                          <a:spcPts val="0"/>
                        </a:spcAft>
                      </a:pPr>
                      <a:r>
                        <a:rPr lang="en-US" sz="800" dirty="0">
                          <a:latin typeface="Times New Roman"/>
                          <a:ea typeface="Times New Roman"/>
                          <a:cs typeface="Times New Roman"/>
                        </a:rPr>
                        <a:t>(Explain why you believe this passage is important. </a:t>
                      </a:r>
                      <a:r>
                        <a:rPr lang="en-US" sz="800" dirty="0" smtClean="0">
                          <a:latin typeface="Times New Roman"/>
                          <a:ea typeface="Times New Roman"/>
                          <a:cs typeface="Times New Roman"/>
                        </a:rPr>
                        <a:t>)</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72643">
                <a:tc>
                  <a:txBody>
                    <a:bodyPr/>
                    <a:lstStyle/>
                    <a:p>
                      <a:pPr marL="0" marR="0">
                        <a:spcBef>
                          <a:spcPts val="0"/>
                        </a:spcBef>
                        <a:spcAft>
                          <a:spcPts val="0"/>
                        </a:spcAft>
                      </a:pPr>
                      <a:r>
                        <a:rPr lang="en-US" sz="1000" dirty="0">
                          <a:latin typeface="Times New Roman"/>
                          <a:ea typeface="Times New Roman"/>
                          <a:cs typeface="Times New Roman"/>
                        </a:rPr>
                        <a:t>1. </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b="1" dirty="0">
                          <a:latin typeface="Times New Roman"/>
                          <a:ea typeface="Times New Roman"/>
                          <a:cs typeface="Times New Roman"/>
                        </a:rPr>
                        <a:t>This means…</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b="1" dirty="0">
                          <a:latin typeface="Times New Roman"/>
                          <a:ea typeface="Times New Roman"/>
                          <a:cs typeface="Times New Roman"/>
                        </a:rPr>
                        <a:t>This is important because…</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72643">
                <a:tc>
                  <a:txBody>
                    <a:bodyPr/>
                    <a:lstStyle/>
                    <a:p>
                      <a:pPr marL="0" marR="0">
                        <a:spcBef>
                          <a:spcPts val="0"/>
                        </a:spcBef>
                        <a:spcAft>
                          <a:spcPts val="0"/>
                        </a:spcAft>
                      </a:pPr>
                      <a:r>
                        <a:rPr lang="en-US" sz="1000" dirty="0">
                          <a:latin typeface="Times New Roman"/>
                          <a:ea typeface="Times New Roman"/>
                          <a:cs typeface="Times New Roman"/>
                        </a:rPr>
                        <a:t>2.</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r="1800" b="6000"/>
          <a:stretch>
            <a:fillRect/>
          </a:stretch>
        </p:blipFill>
        <p:spPr bwMode="auto">
          <a:xfrm>
            <a:off x="762000" y="571500"/>
            <a:ext cx="7482840" cy="5372100"/>
          </a:xfrm>
          <a:prstGeom prst="rect">
            <a:avLst/>
          </a:prstGeom>
          <a:noFill/>
          <a:ln w="9525">
            <a:noFill/>
            <a:miter lim="800000"/>
            <a:headEnd/>
            <a:tailEnd/>
          </a:ln>
          <a:effectLst/>
        </p:spPr>
      </p:pic>
      <p:sp>
        <p:nvSpPr>
          <p:cNvPr id="5" name="Left Arrow 4"/>
          <p:cNvSpPr>
            <a:spLocks noChangeArrowheads="1"/>
          </p:cNvSpPr>
          <p:nvPr/>
        </p:nvSpPr>
        <p:spPr bwMode="auto">
          <a:xfrm>
            <a:off x="4267200" y="1066800"/>
            <a:ext cx="2438400" cy="685800"/>
          </a:xfrm>
          <a:prstGeom prst="leftArrow">
            <a:avLst>
              <a:gd name="adj1" fmla="val 50000"/>
              <a:gd name="adj2" fmla="val 50000"/>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65" charset="0"/>
            </a:endParaRPr>
          </a:p>
        </p:txBody>
      </p:sp>
      <p:sp>
        <p:nvSpPr>
          <p:cNvPr id="6" name="TextBox 5"/>
          <p:cNvSpPr txBox="1"/>
          <p:nvPr/>
        </p:nvSpPr>
        <p:spPr>
          <a:xfrm>
            <a:off x="4724400" y="1219200"/>
            <a:ext cx="1905000" cy="369332"/>
          </a:xfrm>
          <a:prstGeom prst="rect">
            <a:avLst/>
          </a:prstGeom>
          <a:noFill/>
        </p:spPr>
        <p:txBody>
          <a:bodyPr wrap="square" rtlCol="0">
            <a:spAutoFit/>
          </a:bodyPr>
          <a:lstStyle/>
          <a:p>
            <a:r>
              <a:rPr lang="en-US" b="1" dirty="0" smtClean="0"/>
              <a:t>EL Monitoring</a:t>
            </a:r>
            <a:endParaRPr lang="en-US" b="1" dirty="0"/>
          </a:p>
        </p:txBody>
      </p:sp>
      <p:sp>
        <p:nvSpPr>
          <p:cNvPr id="7" name="Rectangle 6"/>
          <p:cNvSpPr/>
          <p:nvPr/>
        </p:nvSpPr>
        <p:spPr>
          <a:xfrm>
            <a:off x="914400" y="2286000"/>
            <a:ext cx="1447800" cy="152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r="1800" b="3600"/>
          <a:stretch>
            <a:fillRect/>
          </a:stretch>
        </p:blipFill>
        <p:spPr bwMode="auto">
          <a:xfrm>
            <a:off x="762000" y="571500"/>
            <a:ext cx="7482840" cy="5509260"/>
          </a:xfrm>
          <a:prstGeom prst="rect">
            <a:avLst/>
          </a:prstGeom>
          <a:noFill/>
          <a:ln w="9525">
            <a:noFill/>
            <a:miter lim="800000"/>
            <a:headEnd/>
            <a:tailEnd/>
          </a:ln>
          <a:effectLst/>
        </p:spPr>
      </p:pic>
      <p:sp>
        <p:nvSpPr>
          <p:cNvPr id="5" name="Left Arrow 4"/>
          <p:cNvSpPr>
            <a:spLocks noChangeArrowheads="1"/>
          </p:cNvSpPr>
          <p:nvPr/>
        </p:nvSpPr>
        <p:spPr bwMode="auto">
          <a:xfrm rot="10800000">
            <a:off x="685800" y="1676400"/>
            <a:ext cx="2971800" cy="1143000"/>
          </a:xfrm>
          <a:prstGeom prst="leftArrow">
            <a:avLst>
              <a:gd name="adj1" fmla="val 50000"/>
              <a:gd name="adj2" fmla="val 50000"/>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65" charset="0"/>
            </a:endParaRPr>
          </a:p>
        </p:txBody>
      </p:sp>
      <p:sp>
        <p:nvSpPr>
          <p:cNvPr id="6" name="TextBox 5"/>
          <p:cNvSpPr txBox="1"/>
          <p:nvPr/>
        </p:nvSpPr>
        <p:spPr>
          <a:xfrm>
            <a:off x="838200" y="1905000"/>
            <a:ext cx="3276600" cy="584776"/>
          </a:xfrm>
          <a:prstGeom prst="rect">
            <a:avLst/>
          </a:prstGeom>
          <a:noFill/>
        </p:spPr>
        <p:txBody>
          <a:bodyPr wrap="square" rtlCol="0">
            <a:spAutoFit/>
          </a:bodyPr>
          <a:lstStyle/>
          <a:p>
            <a:r>
              <a:rPr lang="en-US" sz="1600" b="1" dirty="0" smtClean="0"/>
              <a:t>Progress towards meeting reclassification criteria</a:t>
            </a:r>
            <a:endParaRPr lang="en-US" sz="1600" b="1" dirty="0"/>
          </a:p>
        </p:txBody>
      </p:sp>
      <p:sp>
        <p:nvSpPr>
          <p:cNvPr id="7" name="Rectangle 6"/>
          <p:cNvSpPr/>
          <p:nvPr/>
        </p:nvSpPr>
        <p:spPr>
          <a:xfrm>
            <a:off x="838200" y="1600200"/>
            <a:ext cx="685800" cy="76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38200" y="1828800"/>
            <a:ext cx="685800" cy="76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l="12600" r="27000" b="6000"/>
          <a:stretch>
            <a:fillRect/>
          </a:stretch>
        </p:blipFill>
        <p:spPr bwMode="auto">
          <a:xfrm>
            <a:off x="1447963" y="304800"/>
            <a:ext cx="6324437" cy="618017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ELD Progress Profile</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199"/>
            <a:ext cx="6248400" cy="4952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77670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ELD Progress Profile</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813" y="1371600"/>
            <a:ext cx="3908111" cy="5276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98364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ELD Progress Profile</a:t>
            </a: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52600"/>
            <a:ext cx="4800600" cy="471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50561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44714"/>
          </a:xfrm>
        </p:spPr>
        <p:txBody>
          <a:bodyPr/>
          <a:lstStyle/>
          <a:p>
            <a:r>
              <a:rPr lang="en-US" dirty="0" smtClean="0"/>
              <a:t>ELD Progress Profile</a:t>
            </a:r>
            <a:endParaRPr lang="en-US" dirty="0"/>
          </a:p>
        </p:txBody>
      </p:sp>
      <p:pic>
        <p:nvPicPr>
          <p:cNvPr id="778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22" t="11141" r="18332"/>
          <a:stretch/>
        </p:blipFill>
        <p:spPr bwMode="auto">
          <a:xfrm>
            <a:off x="1295400" y="1143000"/>
            <a:ext cx="6794246"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2268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LTEL Student-Parent Conference</a:t>
            </a:r>
            <a:endParaRPr lang="en-US" dirty="0"/>
          </a:p>
        </p:txBody>
      </p:sp>
      <p:pic>
        <p:nvPicPr>
          <p:cNvPr id="6" name="Picture 2" descr="http://4.bp.blogspot.com/_DYjNfYqZCps/TCk5a4SBEgI/AAAAAAAAAEo/Uj87FGGce6I/s1600/Conference.gif"/>
          <p:cNvPicPr>
            <a:picLocks noChangeAspect="1" noChangeArrowheads="1"/>
          </p:cNvPicPr>
          <p:nvPr/>
        </p:nvPicPr>
        <p:blipFill>
          <a:blip r:embed="rId2" cstate="print"/>
          <a:srcRect/>
          <a:stretch>
            <a:fillRect/>
          </a:stretch>
        </p:blipFill>
        <p:spPr bwMode="auto">
          <a:xfrm>
            <a:off x="3048000" y="3002507"/>
            <a:ext cx="2850417" cy="2712493"/>
          </a:xfrm>
          <a:prstGeom prst="rect">
            <a:avLst/>
          </a:prstGeom>
          <a:noFill/>
        </p:spPr>
      </p:pic>
    </p:spTree>
    <p:extLst>
      <p:ext uri="{BB962C8B-B14F-4D97-AF65-F5344CB8AC3E}">
        <p14:creationId xmlns:p14="http://schemas.microsoft.com/office/powerpoint/2010/main" val="155571001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Preparing for the parent/student conference</a:t>
            </a:r>
            <a:endParaRPr lang="en-US" dirty="0"/>
          </a:p>
        </p:txBody>
      </p:sp>
      <p:sp>
        <p:nvSpPr>
          <p:cNvPr id="8" name="Content Placeholder 7"/>
          <p:cNvSpPr>
            <a:spLocks noGrp="1"/>
          </p:cNvSpPr>
          <p:nvPr>
            <p:ph sz="quarter" idx="1"/>
          </p:nvPr>
        </p:nvSpPr>
        <p:spPr>
          <a:xfrm>
            <a:off x="914400" y="1676400"/>
            <a:ext cx="7772400" cy="4343400"/>
          </a:xfrm>
        </p:spPr>
        <p:txBody>
          <a:bodyPr/>
          <a:lstStyle/>
          <a:p>
            <a:r>
              <a:rPr lang="en-US" dirty="0" smtClean="0"/>
              <a:t>Meet with students and parents twice a year to review:</a:t>
            </a:r>
          </a:p>
          <a:p>
            <a:pPr lvl="1"/>
            <a:r>
              <a:rPr lang="en-US" b="1" dirty="0" smtClean="0">
                <a:solidFill>
                  <a:srgbClr val="C00000"/>
                </a:solidFill>
              </a:rPr>
              <a:t>Language status</a:t>
            </a:r>
          </a:p>
          <a:p>
            <a:pPr lvl="1"/>
            <a:r>
              <a:rPr lang="en-US" b="1" dirty="0" smtClean="0">
                <a:solidFill>
                  <a:srgbClr val="C00000"/>
                </a:solidFill>
              </a:rPr>
              <a:t>Program placement</a:t>
            </a:r>
          </a:p>
          <a:p>
            <a:pPr lvl="1"/>
            <a:r>
              <a:rPr lang="en-US" b="1" smtClean="0">
                <a:solidFill>
                  <a:srgbClr val="C00000"/>
                </a:solidFill>
              </a:rPr>
              <a:t>Test results</a:t>
            </a:r>
          </a:p>
          <a:p>
            <a:pPr lvl="1"/>
            <a:r>
              <a:rPr lang="en-US" b="1" smtClean="0">
                <a:solidFill>
                  <a:srgbClr val="C00000"/>
                </a:solidFill>
              </a:rPr>
              <a:t>Goals </a:t>
            </a:r>
            <a:r>
              <a:rPr lang="en-US" b="1" dirty="0" smtClean="0">
                <a:solidFill>
                  <a:srgbClr val="C00000"/>
                </a:solidFill>
              </a:rPr>
              <a:t>for attaining reclassification criteria and accelerate academic progress targets</a:t>
            </a:r>
          </a:p>
          <a:p>
            <a:pPr>
              <a:buNone/>
            </a:pPr>
            <a:endParaRPr lang="en-US" dirty="0"/>
          </a:p>
        </p:txBody>
      </p:sp>
      <p:pic>
        <p:nvPicPr>
          <p:cNvPr id="73730" name="Picture 2" descr="http://4.bp.blogspot.com/_DYjNfYqZCps/TCk5a4SBEgI/AAAAAAAAAEo/Uj87FGGce6I/s1600/Conference.gif"/>
          <p:cNvPicPr>
            <a:picLocks noChangeAspect="1" noChangeArrowheads="1"/>
          </p:cNvPicPr>
          <p:nvPr/>
        </p:nvPicPr>
        <p:blipFill>
          <a:blip r:embed="rId2" cstate="print"/>
          <a:srcRect/>
          <a:stretch>
            <a:fillRect/>
          </a:stretch>
        </p:blipFill>
        <p:spPr bwMode="auto">
          <a:xfrm>
            <a:off x="5562600" y="4419600"/>
            <a:ext cx="2182677" cy="20770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Practice</a:t>
            </a:r>
            <a:endParaRPr lang="en-US" dirty="0"/>
          </a:p>
        </p:txBody>
      </p:sp>
      <p:sp>
        <p:nvSpPr>
          <p:cNvPr id="6" name="Content Placeholder 5"/>
          <p:cNvSpPr>
            <a:spLocks noGrp="1"/>
          </p:cNvSpPr>
          <p:nvPr>
            <p:ph sz="quarter" idx="1"/>
          </p:nvPr>
        </p:nvSpPr>
        <p:spPr>
          <a:xfrm>
            <a:off x="914400" y="1905000"/>
            <a:ext cx="3749040" cy="4572000"/>
          </a:xfrm>
        </p:spPr>
        <p:txBody>
          <a:bodyPr/>
          <a:lstStyle/>
          <a:p>
            <a:r>
              <a:rPr lang="en-US" dirty="0" smtClean="0"/>
              <a:t>What information would you pull from the EL Progress Profile to share with students and parents?</a:t>
            </a:r>
          </a:p>
          <a:p>
            <a:r>
              <a:rPr lang="en-US" dirty="0" smtClean="0"/>
              <a:t>What would you say?</a:t>
            </a:r>
          </a:p>
          <a:p>
            <a:r>
              <a:rPr lang="en-US" dirty="0" smtClean="0"/>
              <a:t>Practice with a partner</a:t>
            </a:r>
          </a:p>
          <a:p>
            <a:r>
              <a:rPr lang="en-US" dirty="0" smtClean="0"/>
              <a:t>Share out</a:t>
            </a:r>
            <a:endParaRPr lang="en-US" dirty="0"/>
          </a:p>
        </p:txBody>
      </p:sp>
      <p:sp>
        <p:nvSpPr>
          <p:cNvPr id="12" name="Rectangle 11"/>
          <p:cNvSpPr/>
          <p:nvPr/>
        </p:nvSpPr>
        <p:spPr>
          <a:xfrm>
            <a:off x="7366942" y="-694920"/>
            <a:ext cx="472553" cy="72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990515" y="-387811"/>
            <a:ext cx="472553" cy="72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022" t="11141" r="18332"/>
          <a:stretch/>
        </p:blipFill>
        <p:spPr bwMode="auto">
          <a:xfrm>
            <a:off x="5181600" y="2057400"/>
            <a:ext cx="3339021" cy="34961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out: “Say, Mean, Matter”</a:t>
            </a:r>
            <a:endParaRPr lang="en-US" dirty="0"/>
          </a:p>
        </p:txBody>
      </p:sp>
      <p:graphicFrame>
        <p:nvGraphicFramePr>
          <p:cNvPr id="4" name="Table 3"/>
          <p:cNvGraphicFramePr>
            <a:graphicFrameLocks noGrp="1"/>
          </p:cNvGraphicFramePr>
          <p:nvPr/>
        </p:nvGraphicFramePr>
        <p:xfrm>
          <a:off x="1524000" y="1600200"/>
          <a:ext cx="5562600" cy="3124200"/>
        </p:xfrm>
        <a:graphic>
          <a:graphicData uri="http://schemas.openxmlformats.org/drawingml/2006/table">
            <a:tbl>
              <a:tblPr/>
              <a:tblGrid>
                <a:gridCol w="1818488"/>
                <a:gridCol w="463452"/>
                <a:gridCol w="1530418"/>
                <a:gridCol w="1750242"/>
              </a:tblGrid>
              <a:tr h="838336">
                <a:tc>
                  <a:txBody>
                    <a:bodyPr/>
                    <a:lstStyle/>
                    <a:p>
                      <a:pPr marL="0" marR="0" algn="ctr">
                        <a:spcBef>
                          <a:spcPts val="0"/>
                        </a:spcBef>
                        <a:spcAft>
                          <a:spcPts val="0"/>
                        </a:spcAft>
                      </a:pPr>
                      <a:r>
                        <a:rPr lang="en-US" sz="1000" b="1" dirty="0" smtClean="0">
                          <a:latin typeface="Times New Roman"/>
                          <a:ea typeface="Times New Roman"/>
                          <a:cs typeface="Times New Roman"/>
                        </a:rPr>
                        <a:t>Say</a:t>
                      </a:r>
                    </a:p>
                    <a:p>
                      <a:pPr marL="0" marR="0" algn="ctr">
                        <a:spcBef>
                          <a:spcPts val="0"/>
                        </a:spcBef>
                        <a:spcAft>
                          <a:spcPts val="0"/>
                        </a:spcAft>
                      </a:pPr>
                      <a:endParaRPr lang="en-US" sz="800" dirty="0">
                        <a:latin typeface="Times New Roman"/>
                        <a:ea typeface="Times New Roman"/>
                        <a:cs typeface="Times New Roman"/>
                      </a:endParaRPr>
                    </a:p>
                    <a:p>
                      <a:pPr marL="0" marR="0">
                        <a:spcBef>
                          <a:spcPts val="0"/>
                        </a:spcBef>
                        <a:spcAft>
                          <a:spcPts val="0"/>
                        </a:spcAft>
                      </a:pPr>
                      <a:r>
                        <a:rPr lang="en-US" sz="800" dirty="0">
                          <a:latin typeface="Times New Roman"/>
                          <a:ea typeface="Times New Roman"/>
                          <a:cs typeface="Times New Roman"/>
                        </a:rPr>
                        <a:t>(Copy a passage from the text that helps to answer the focus question)</a:t>
                      </a: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700" b="1" dirty="0">
                          <a:latin typeface="Times New Roman"/>
                          <a:ea typeface="Times New Roman"/>
                          <a:cs typeface="Times New Roman"/>
                        </a:rPr>
                        <a:t>Page/</a:t>
                      </a:r>
                      <a:endParaRPr lang="en-US" sz="800" dirty="0">
                        <a:latin typeface="Times New Roman"/>
                        <a:ea typeface="Times New Roman"/>
                        <a:cs typeface="Times New Roman"/>
                      </a:endParaRPr>
                    </a:p>
                    <a:p>
                      <a:pPr marL="0" marR="0" algn="ctr">
                        <a:spcBef>
                          <a:spcPts val="0"/>
                        </a:spcBef>
                        <a:spcAft>
                          <a:spcPts val="0"/>
                        </a:spcAft>
                      </a:pPr>
                      <a:r>
                        <a:rPr lang="en-US" sz="700" b="1" dirty="0">
                          <a:latin typeface="Times New Roman"/>
                          <a:ea typeface="Times New Roman"/>
                          <a:cs typeface="Times New Roman"/>
                        </a:rPr>
                        <a:t>Paragraph #</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b="1" dirty="0" smtClean="0">
                          <a:latin typeface="Times New Roman"/>
                          <a:ea typeface="Times New Roman"/>
                          <a:cs typeface="Times New Roman"/>
                        </a:rPr>
                        <a:t>Mean</a:t>
                      </a:r>
                    </a:p>
                    <a:p>
                      <a:pPr marL="0" marR="0" algn="ctr">
                        <a:spcBef>
                          <a:spcPts val="0"/>
                        </a:spcBef>
                        <a:spcAft>
                          <a:spcPts val="0"/>
                        </a:spcAft>
                      </a:pPr>
                      <a:endParaRPr lang="en-US" sz="800" dirty="0">
                        <a:latin typeface="Times New Roman"/>
                        <a:ea typeface="Times New Roman"/>
                        <a:cs typeface="Times New Roman"/>
                      </a:endParaRPr>
                    </a:p>
                    <a:p>
                      <a:pPr marL="0" marR="0">
                        <a:spcBef>
                          <a:spcPts val="0"/>
                        </a:spcBef>
                        <a:spcAft>
                          <a:spcPts val="0"/>
                        </a:spcAft>
                      </a:pPr>
                      <a:r>
                        <a:rPr lang="en-US" sz="800" dirty="0">
                          <a:latin typeface="Times New Roman"/>
                          <a:ea typeface="Times New Roman"/>
                          <a:cs typeface="Times New Roman"/>
                        </a:rPr>
                        <a:t>(Explain in your own words what the passage means)</a:t>
                      </a: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b="1" dirty="0" smtClean="0">
                          <a:latin typeface="Times New Roman"/>
                          <a:ea typeface="Times New Roman"/>
                          <a:cs typeface="Times New Roman"/>
                        </a:rPr>
                        <a:t>Matter</a:t>
                      </a:r>
                    </a:p>
                    <a:p>
                      <a:pPr marL="0" marR="0" algn="ctr">
                        <a:spcBef>
                          <a:spcPts val="0"/>
                        </a:spcBef>
                        <a:spcAft>
                          <a:spcPts val="0"/>
                        </a:spcAft>
                      </a:pPr>
                      <a:endParaRPr lang="en-US" sz="800" dirty="0">
                        <a:latin typeface="Times New Roman"/>
                        <a:ea typeface="Times New Roman"/>
                        <a:cs typeface="Times New Roman"/>
                      </a:endParaRPr>
                    </a:p>
                    <a:p>
                      <a:pPr marL="0" marR="0">
                        <a:spcBef>
                          <a:spcPts val="0"/>
                        </a:spcBef>
                        <a:spcAft>
                          <a:spcPts val="0"/>
                        </a:spcAft>
                      </a:pPr>
                      <a:r>
                        <a:rPr lang="en-US" sz="800" dirty="0">
                          <a:latin typeface="Times New Roman"/>
                          <a:ea typeface="Times New Roman"/>
                          <a:cs typeface="Times New Roman"/>
                        </a:rPr>
                        <a:t>(Explain why you believe this passage is important. </a:t>
                      </a:r>
                      <a:r>
                        <a:rPr lang="en-US" sz="800" dirty="0" smtClean="0">
                          <a:latin typeface="Times New Roman"/>
                          <a:ea typeface="Times New Roman"/>
                          <a:cs typeface="Times New Roman"/>
                        </a:rPr>
                        <a:t>)</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142932">
                <a:tc>
                  <a:txBody>
                    <a:bodyPr/>
                    <a:lstStyle/>
                    <a:p>
                      <a:pPr marL="0" marR="0">
                        <a:spcBef>
                          <a:spcPts val="0"/>
                        </a:spcBef>
                        <a:spcAft>
                          <a:spcPts val="0"/>
                        </a:spcAft>
                      </a:pPr>
                      <a:r>
                        <a:rPr lang="en-US" sz="1000" dirty="0">
                          <a:latin typeface="Times New Roman"/>
                          <a:ea typeface="Times New Roman"/>
                          <a:cs typeface="Times New Roman"/>
                        </a:rPr>
                        <a:t>1. </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b="1" dirty="0">
                          <a:latin typeface="Times New Roman"/>
                          <a:ea typeface="Times New Roman"/>
                          <a:cs typeface="Times New Roman"/>
                        </a:rPr>
                        <a:t>This means…</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700" b="1" dirty="0">
                          <a:latin typeface="Times New Roman"/>
                          <a:ea typeface="Times New Roman"/>
                          <a:cs typeface="Times New Roman"/>
                        </a:rPr>
                        <a:t>This is important because…</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142932">
                <a:tc>
                  <a:txBody>
                    <a:bodyPr/>
                    <a:lstStyle/>
                    <a:p>
                      <a:pPr marL="0" marR="0">
                        <a:spcBef>
                          <a:spcPts val="0"/>
                        </a:spcBef>
                        <a:spcAft>
                          <a:spcPts val="0"/>
                        </a:spcAft>
                      </a:pPr>
                      <a:r>
                        <a:rPr lang="en-US" sz="1000" dirty="0">
                          <a:latin typeface="Times New Roman"/>
                          <a:ea typeface="Times New Roman"/>
                          <a:cs typeface="Times New Roman"/>
                        </a:rPr>
                        <a:t>2.</a:t>
                      </a: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6942" marR="46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1447800" y="5029200"/>
            <a:ext cx="6858000" cy="1200329"/>
          </a:xfrm>
          <a:prstGeom prst="rect">
            <a:avLst/>
          </a:prstGeom>
          <a:noFill/>
        </p:spPr>
        <p:txBody>
          <a:bodyPr wrap="square" rtlCol="0">
            <a:spAutoFit/>
          </a:bodyPr>
          <a:lstStyle/>
          <a:p>
            <a:r>
              <a:rPr lang="en-US" sz="2400" b="1" dirty="0" smtClean="0"/>
              <a:t>Additional Resources:</a:t>
            </a:r>
          </a:p>
          <a:p>
            <a:r>
              <a:rPr lang="en-US" sz="2400" i="1" dirty="0" smtClean="0"/>
              <a:t>Participatory Leadership for English Learner Success</a:t>
            </a:r>
          </a:p>
          <a:p>
            <a:r>
              <a:rPr lang="en-US" sz="2400" i="1" dirty="0" smtClean="0"/>
              <a:t>Changing Course for Long Term English Learners</a:t>
            </a:r>
            <a:endParaRPr lang="en-US" sz="2400" i="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It’s Your </a:t>
            </a:r>
            <a:r>
              <a:rPr lang="en-US" b="1" dirty="0"/>
              <a:t>T</a:t>
            </a:r>
            <a:r>
              <a:rPr lang="en-US" b="1" dirty="0" smtClean="0"/>
              <a:t>urn</a:t>
            </a:r>
            <a:endParaRPr lang="en-US" b="1" dirty="0"/>
          </a:p>
        </p:txBody>
      </p:sp>
      <p:sp>
        <p:nvSpPr>
          <p:cNvPr id="3" name="Content Placeholder 2"/>
          <p:cNvSpPr>
            <a:spLocks noGrp="1"/>
          </p:cNvSpPr>
          <p:nvPr>
            <p:ph sz="quarter" idx="1"/>
          </p:nvPr>
        </p:nvSpPr>
        <p:spPr>
          <a:xfrm>
            <a:off x="914400" y="1676400"/>
            <a:ext cx="3886200" cy="4572000"/>
          </a:xfrm>
        </p:spPr>
        <p:txBody>
          <a:bodyPr/>
          <a:lstStyle/>
          <a:p>
            <a:r>
              <a:rPr lang="en-US" dirty="0" smtClean="0"/>
              <a:t>Use My Data and/or </a:t>
            </a:r>
            <a:r>
              <a:rPr lang="en-US" dirty="0" err="1" smtClean="0"/>
              <a:t>MiSiS</a:t>
            </a:r>
            <a:r>
              <a:rPr lang="en-US" dirty="0" smtClean="0"/>
              <a:t> to pull LTEL information for your school site.</a:t>
            </a:r>
          </a:p>
          <a:p>
            <a:r>
              <a:rPr lang="en-US" dirty="0" smtClean="0"/>
              <a:t>How many LTELs are at your school?</a:t>
            </a:r>
          </a:p>
          <a:p>
            <a:r>
              <a:rPr lang="en-US" dirty="0" smtClean="0"/>
              <a:t>Who are they?</a:t>
            </a:r>
          </a:p>
          <a:p>
            <a:r>
              <a:rPr lang="en-US" dirty="0" smtClean="0"/>
              <a:t>What patterns do you see?</a:t>
            </a:r>
          </a:p>
          <a:p>
            <a:r>
              <a:rPr lang="en-US" dirty="0" smtClean="0"/>
              <a:t>What are your next steps?</a:t>
            </a:r>
            <a:endParaRPr lang="en-US" dirty="0"/>
          </a:p>
        </p:txBody>
      </p:sp>
      <p:pic>
        <p:nvPicPr>
          <p:cNvPr id="135169" name="Picture 1"/>
          <p:cNvPicPr>
            <a:picLocks noChangeAspect="1" noChangeArrowheads="1"/>
          </p:cNvPicPr>
          <p:nvPr/>
        </p:nvPicPr>
        <p:blipFill>
          <a:blip r:embed="rId2" cstate="print"/>
          <a:srcRect/>
          <a:stretch>
            <a:fillRect/>
          </a:stretch>
        </p:blipFill>
        <p:spPr bwMode="auto">
          <a:xfrm>
            <a:off x="5105400" y="1981200"/>
            <a:ext cx="3278372" cy="28194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Goals for Meeting </a:t>
            </a:r>
            <a:br>
              <a:rPr lang="en-US" b="1" dirty="0" smtClean="0"/>
            </a:br>
            <a:r>
              <a:rPr lang="en-US" b="1" dirty="0" smtClean="0"/>
              <a:t>Grade Level Standards</a:t>
            </a:r>
            <a:endParaRPr lang="en-US" b="1" dirty="0"/>
          </a:p>
        </p:txBody>
      </p:sp>
      <p:pic>
        <p:nvPicPr>
          <p:cNvPr id="35842" name="Picture 2" descr="http://www.clipartheaven.com/clipart/sports/cartoons_(r_-_s)/soccer_-_goal_1.gif"/>
          <p:cNvPicPr>
            <a:picLocks noChangeAspect="1" noChangeArrowheads="1"/>
          </p:cNvPicPr>
          <p:nvPr/>
        </p:nvPicPr>
        <p:blipFill>
          <a:blip r:embed="rId2" cstate="print"/>
          <a:srcRect/>
          <a:stretch>
            <a:fillRect/>
          </a:stretch>
        </p:blipFill>
        <p:spPr bwMode="auto">
          <a:xfrm>
            <a:off x="2895600" y="3276600"/>
            <a:ext cx="3371850" cy="207816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638"/>
            <a:ext cx="8382000" cy="792162"/>
          </a:xfrm>
        </p:spPr>
        <p:txBody>
          <a:bodyPr>
            <a:normAutofit fontScale="90000"/>
          </a:bodyPr>
          <a:lstStyle/>
          <a:p>
            <a:r>
              <a:rPr lang="en-US" dirty="0" smtClean="0"/>
              <a:t>Goals for Meeting Grade Level Standards</a:t>
            </a:r>
            <a:endParaRPr lang="en-US" dirty="0"/>
          </a:p>
        </p:txBody>
      </p:sp>
      <p:sp>
        <p:nvSpPr>
          <p:cNvPr id="5" name="Content Placeholder 4"/>
          <p:cNvSpPr>
            <a:spLocks noGrp="1"/>
          </p:cNvSpPr>
          <p:nvPr>
            <p:ph sz="quarter" idx="1"/>
          </p:nvPr>
        </p:nvSpPr>
        <p:spPr>
          <a:xfrm>
            <a:off x="914400" y="1752600"/>
            <a:ext cx="5181600" cy="4572000"/>
          </a:xfrm>
        </p:spPr>
        <p:txBody>
          <a:bodyPr>
            <a:normAutofit/>
          </a:bodyPr>
          <a:lstStyle/>
          <a:p>
            <a:pPr>
              <a:buNone/>
            </a:pPr>
            <a:r>
              <a:rPr lang="en-US" sz="3200" dirty="0" smtClean="0"/>
              <a:t>As measured by</a:t>
            </a:r>
          </a:p>
          <a:p>
            <a:pPr lvl="1"/>
            <a:r>
              <a:rPr lang="en-US" sz="3200" dirty="0" smtClean="0"/>
              <a:t>Semester/Trimester Grades</a:t>
            </a:r>
          </a:p>
          <a:p>
            <a:pPr lvl="1"/>
            <a:r>
              <a:rPr lang="en-US" sz="3200" dirty="0" smtClean="0"/>
              <a:t>Midterm progress reports</a:t>
            </a:r>
          </a:p>
          <a:p>
            <a:pPr lvl="1"/>
            <a:r>
              <a:rPr lang="en-US" sz="3200" dirty="0" smtClean="0"/>
              <a:t>CST/CMA/CAHSEE scores</a:t>
            </a:r>
          </a:p>
          <a:p>
            <a:pPr lvl="1"/>
            <a:r>
              <a:rPr lang="en-US" sz="3200" dirty="0" smtClean="0"/>
              <a:t>DIBELS, PA scores</a:t>
            </a:r>
          </a:p>
          <a:p>
            <a:endParaRPr lang="en-US" sz="3200" dirty="0"/>
          </a:p>
        </p:txBody>
      </p:sp>
      <p:pic>
        <p:nvPicPr>
          <p:cNvPr id="6" name="Picture 2" descr="http://www.tcnj.edu/~hofmann/goals.jpg"/>
          <p:cNvPicPr>
            <a:picLocks noChangeAspect="1" noChangeArrowheads="1"/>
          </p:cNvPicPr>
          <p:nvPr/>
        </p:nvPicPr>
        <p:blipFill>
          <a:blip r:embed="rId2" cstate="print"/>
          <a:srcRect/>
          <a:stretch>
            <a:fillRect/>
          </a:stretch>
        </p:blipFill>
        <p:spPr bwMode="auto">
          <a:xfrm>
            <a:off x="5867400" y="3962400"/>
            <a:ext cx="2971800" cy="264065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8" name="Picture 4"/>
          <p:cNvPicPr>
            <a:picLocks noChangeAspect="1" noChangeArrowheads="1"/>
          </p:cNvPicPr>
          <p:nvPr/>
        </p:nvPicPr>
        <p:blipFill>
          <a:blip r:embed="rId2" cstate="print"/>
          <a:srcRect r="450" b="2400"/>
          <a:stretch>
            <a:fillRect/>
          </a:stretch>
        </p:blipFill>
        <p:spPr bwMode="auto">
          <a:xfrm>
            <a:off x="215942" y="533400"/>
            <a:ext cx="8775658" cy="5867400"/>
          </a:xfrm>
          <a:prstGeom prst="rect">
            <a:avLst/>
          </a:prstGeom>
          <a:noFill/>
          <a:ln w="9525">
            <a:noFill/>
            <a:miter lim="800000"/>
            <a:headEnd/>
            <a:tailEnd/>
          </a:ln>
          <a:effectLst/>
        </p:spPr>
      </p:pic>
      <p:sp>
        <p:nvSpPr>
          <p:cNvPr id="10" name="Left Arrow 9"/>
          <p:cNvSpPr/>
          <p:nvPr/>
        </p:nvSpPr>
        <p:spPr>
          <a:xfrm>
            <a:off x="2895600" y="533400"/>
            <a:ext cx="2286000" cy="10668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00400" y="762000"/>
            <a:ext cx="2199705" cy="492443"/>
          </a:xfrm>
          <a:prstGeom prst="rect">
            <a:avLst/>
          </a:prstGeom>
          <a:noFill/>
        </p:spPr>
        <p:txBody>
          <a:bodyPr wrap="none" rtlCol="0">
            <a:spAutoFit/>
          </a:bodyPr>
          <a:lstStyle/>
          <a:p>
            <a:pPr>
              <a:buFont typeface="Arial" pitchFamily="34" charset="0"/>
              <a:buChar char="•"/>
            </a:pPr>
            <a:r>
              <a:rPr lang="en-US" sz="1400" dirty="0" smtClean="0"/>
              <a:t>Classroom Tab</a:t>
            </a:r>
          </a:p>
          <a:p>
            <a:pPr>
              <a:buFont typeface="Arial" pitchFamily="34" charset="0"/>
              <a:buChar char="•"/>
            </a:pPr>
            <a:r>
              <a:rPr lang="en-US" sz="1200" dirty="0" smtClean="0"/>
              <a:t>My Students, Current Year Data</a:t>
            </a:r>
            <a:endParaRPr lang="en-US" sz="1200" dirty="0"/>
          </a:p>
        </p:txBody>
      </p:sp>
      <p:sp>
        <p:nvSpPr>
          <p:cNvPr id="12" name="Rectangle 11"/>
          <p:cNvSpPr/>
          <p:nvPr/>
        </p:nvSpPr>
        <p:spPr>
          <a:xfrm>
            <a:off x="2286000" y="2590800"/>
            <a:ext cx="1143000" cy="2286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9" name="Rectangle 8"/>
          <p:cNvSpPr/>
          <p:nvPr/>
        </p:nvSpPr>
        <p:spPr>
          <a:xfrm flipV="1">
            <a:off x="228600" y="1981200"/>
            <a:ext cx="1066800" cy="15239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reen shot 2013-02-26 at 2.17.08 PM.png"/>
          <p:cNvPicPr>
            <a:picLocks noChangeAspect="1"/>
          </p:cNvPicPr>
          <p:nvPr/>
        </p:nvPicPr>
        <p:blipFill>
          <a:blip r:embed="rId2" cstate="print"/>
          <a:stretch>
            <a:fillRect/>
          </a:stretch>
        </p:blipFill>
        <p:spPr>
          <a:xfrm>
            <a:off x="0" y="381000"/>
            <a:ext cx="9144000" cy="6477000"/>
          </a:xfrm>
          <a:prstGeom prst="rect">
            <a:avLst/>
          </a:prstGeom>
        </p:spPr>
      </p:pic>
      <p:sp>
        <p:nvSpPr>
          <p:cNvPr id="11" name="Rectangle 10"/>
          <p:cNvSpPr/>
          <p:nvPr/>
        </p:nvSpPr>
        <p:spPr>
          <a:xfrm>
            <a:off x="76200" y="2057400"/>
            <a:ext cx="1143000" cy="152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3733800" y="838200"/>
            <a:ext cx="2286000" cy="7620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886200" y="990600"/>
            <a:ext cx="2249334" cy="369332"/>
          </a:xfrm>
          <a:prstGeom prst="rect">
            <a:avLst/>
          </a:prstGeom>
          <a:noFill/>
        </p:spPr>
        <p:txBody>
          <a:bodyPr wrap="none" rtlCol="0">
            <a:spAutoFit/>
          </a:bodyPr>
          <a:lstStyle/>
          <a:p>
            <a:r>
              <a:rPr lang="en-US" dirty="0" smtClean="0"/>
              <a:t>1. EL Monitoring Roster</a:t>
            </a:r>
            <a:endParaRPr lang="en-US" dirty="0"/>
          </a:p>
        </p:txBody>
      </p:sp>
      <p:sp>
        <p:nvSpPr>
          <p:cNvPr id="14" name="Left Arrow 13"/>
          <p:cNvSpPr/>
          <p:nvPr/>
        </p:nvSpPr>
        <p:spPr>
          <a:xfrm>
            <a:off x="1295400" y="2819400"/>
            <a:ext cx="2286000" cy="7620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447800" y="2971800"/>
            <a:ext cx="2065364" cy="369332"/>
          </a:xfrm>
          <a:prstGeom prst="rect">
            <a:avLst/>
          </a:prstGeom>
          <a:noFill/>
        </p:spPr>
        <p:txBody>
          <a:bodyPr wrap="none" rtlCol="0">
            <a:spAutoFit/>
          </a:bodyPr>
          <a:lstStyle/>
          <a:p>
            <a:r>
              <a:rPr lang="en-US" dirty="0" smtClean="0"/>
              <a:t>2. Teacher: All Choices</a:t>
            </a:r>
            <a:endParaRPr lang="en-US" dirty="0"/>
          </a:p>
        </p:txBody>
      </p:sp>
      <p:sp>
        <p:nvSpPr>
          <p:cNvPr id="18" name="Left Arrow 17"/>
          <p:cNvSpPr/>
          <p:nvPr/>
        </p:nvSpPr>
        <p:spPr>
          <a:xfrm>
            <a:off x="1524000" y="5181600"/>
            <a:ext cx="1828800" cy="7620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817367" y="5334000"/>
            <a:ext cx="1154433" cy="369332"/>
          </a:xfrm>
          <a:prstGeom prst="rect">
            <a:avLst/>
          </a:prstGeom>
          <a:noFill/>
        </p:spPr>
        <p:txBody>
          <a:bodyPr wrap="none" rtlCol="0">
            <a:spAutoFit/>
          </a:bodyPr>
          <a:lstStyle/>
          <a:p>
            <a:r>
              <a:rPr lang="en-US" dirty="0" smtClean="0"/>
              <a:t>3. Click Go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2-26 at 2.17.08 PM.png"/>
          <p:cNvPicPr>
            <a:picLocks noChangeAspect="1"/>
          </p:cNvPicPr>
          <p:nvPr/>
        </p:nvPicPr>
        <p:blipFill>
          <a:blip r:embed="rId2" cstate="print"/>
          <a:stretch>
            <a:fillRect/>
          </a:stretch>
        </p:blipFill>
        <p:spPr>
          <a:xfrm>
            <a:off x="0" y="914400"/>
            <a:ext cx="9144000" cy="5105400"/>
          </a:xfrm>
          <a:prstGeom prst="rect">
            <a:avLst/>
          </a:prstGeom>
        </p:spPr>
      </p:pic>
      <p:sp>
        <p:nvSpPr>
          <p:cNvPr id="7" name="Left Arrow 6"/>
          <p:cNvSpPr/>
          <p:nvPr/>
        </p:nvSpPr>
        <p:spPr>
          <a:xfrm>
            <a:off x="2971800" y="2362200"/>
            <a:ext cx="2514600" cy="609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200400" y="2480846"/>
            <a:ext cx="1905000" cy="338554"/>
          </a:xfrm>
          <a:prstGeom prst="rect">
            <a:avLst/>
          </a:prstGeom>
          <a:noFill/>
        </p:spPr>
        <p:txBody>
          <a:bodyPr wrap="square" rtlCol="0">
            <a:spAutoFit/>
          </a:bodyPr>
          <a:lstStyle/>
          <a:p>
            <a:r>
              <a:rPr lang="en-US" sz="1600" dirty="0" smtClean="0"/>
              <a:t>EL Monitoring Roster</a:t>
            </a:r>
            <a:endParaRPr lang="en-US" sz="1600" dirty="0"/>
          </a:p>
        </p:txBody>
      </p:sp>
      <p:sp>
        <p:nvSpPr>
          <p:cNvPr id="5" name="Rectangle 4"/>
          <p:cNvSpPr/>
          <p:nvPr/>
        </p:nvSpPr>
        <p:spPr>
          <a:xfrm>
            <a:off x="152400" y="2286000"/>
            <a:ext cx="1066800" cy="457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3-02-26 at 1.50.25 PM.png"/>
          <p:cNvPicPr>
            <a:picLocks noChangeAspect="1"/>
          </p:cNvPicPr>
          <p:nvPr/>
        </p:nvPicPr>
        <p:blipFill>
          <a:blip r:embed="rId2" cstate="print"/>
          <a:stretch>
            <a:fillRect/>
          </a:stretch>
        </p:blipFill>
        <p:spPr>
          <a:xfrm>
            <a:off x="0" y="457200"/>
            <a:ext cx="9144000" cy="5124450"/>
          </a:xfrm>
          <a:prstGeom prst="rect">
            <a:avLst/>
          </a:prstGeom>
        </p:spPr>
      </p:pic>
      <p:sp>
        <p:nvSpPr>
          <p:cNvPr id="5" name="Left Arrow 4"/>
          <p:cNvSpPr/>
          <p:nvPr/>
        </p:nvSpPr>
        <p:spPr>
          <a:xfrm rot="20815359">
            <a:off x="3537594" y="2050551"/>
            <a:ext cx="3756016" cy="609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0790062">
            <a:off x="3578440" y="2144519"/>
            <a:ext cx="3834635" cy="307777"/>
          </a:xfrm>
          <a:prstGeom prst="rect">
            <a:avLst/>
          </a:prstGeom>
          <a:noFill/>
        </p:spPr>
        <p:txBody>
          <a:bodyPr wrap="square" rtlCol="0">
            <a:spAutoFit/>
          </a:bodyPr>
          <a:lstStyle/>
          <a:p>
            <a:r>
              <a:rPr lang="en-US" sz="1400" dirty="0" smtClean="0"/>
              <a:t>Click Header to Sort Language Classification for LEP</a:t>
            </a:r>
            <a:endParaRPr lang="en-US" sz="1400" dirty="0"/>
          </a:p>
        </p:txBody>
      </p:sp>
      <p:sp>
        <p:nvSpPr>
          <p:cNvPr id="7" name="Rectangle 6"/>
          <p:cNvSpPr/>
          <p:nvPr/>
        </p:nvSpPr>
        <p:spPr>
          <a:xfrm>
            <a:off x="76200" y="1752600"/>
            <a:ext cx="685800" cy="152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descr="Screen shot 2013-02-26 at 2.50.15 PM.png"/>
          <p:cNvPicPr>
            <a:picLocks noChangeAspect="1"/>
          </p:cNvPicPr>
          <p:nvPr/>
        </p:nvPicPr>
        <p:blipFill>
          <a:blip r:embed="rId2" cstate="print"/>
          <a:stretch>
            <a:fillRect/>
          </a:stretch>
        </p:blipFill>
        <p:spPr>
          <a:xfrm>
            <a:off x="228600" y="228600"/>
            <a:ext cx="8382000" cy="6400800"/>
          </a:xfrm>
          <a:prstGeom prst="rect">
            <a:avLst/>
          </a:prstGeom>
        </p:spPr>
      </p:pic>
      <p:sp>
        <p:nvSpPr>
          <p:cNvPr id="7" name="Rectangle 6"/>
          <p:cNvSpPr/>
          <p:nvPr/>
        </p:nvSpPr>
        <p:spPr>
          <a:xfrm>
            <a:off x="304800" y="1981200"/>
            <a:ext cx="2209800" cy="3962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95800" y="1981200"/>
            <a:ext cx="609600" cy="3962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rot="18816403">
            <a:off x="7197732" y="5271765"/>
            <a:ext cx="2253907" cy="609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8873581">
            <a:off x="7320107" y="5296721"/>
            <a:ext cx="2176005" cy="338554"/>
          </a:xfrm>
          <a:prstGeom prst="rect">
            <a:avLst/>
          </a:prstGeom>
          <a:noFill/>
        </p:spPr>
        <p:txBody>
          <a:bodyPr wrap="square" rtlCol="0">
            <a:spAutoFit/>
          </a:bodyPr>
          <a:lstStyle/>
          <a:p>
            <a:r>
              <a:rPr lang="en-US" sz="1600" dirty="0" smtClean="0"/>
              <a:t> Download to Excel</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Elementary My Data Screens</a:t>
            </a:r>
            <a:endParaRPr lang="en-US" dirty="0"/>
          </a:p>
        </p:txBody>
      </p:sp>
      <p:sp>
        <p:nvSpPr>
          <p:cNvPr id="5" name="Text Placeholder 4"/>
          <p:cNvSpPr>
            <a:spLocks noGrp="1"/>
          </p:cNvSpPr>
          <p:nvPr>
            <p:ph type="body" idx="1"/>
          </p:nvPr>
        </p:nvSpPr>
        <p:spPr/>
        <p:txBody>
          <a:bodyPr/>
          <a:lstStyle/>
          <a:p>
            <a:r>
              <a:rPr lang="en-US" dirty="0" smtClean="0">
                <a:solidFill>
                  <a:schemeClr val="tx1"/>
                </a:solidFill>
              </a:rPr>
              <a:t>ELA Grades, test scores</a:t>
            </a:r>
            <a:endParaRPr lang="en-US" dirty="0">
              <a:solidFill>
                <a:schemeClr val="tx1"/>
              </a:solidFill>
            </a:endParaRPr>
          </a:p>
        </p:txBody>
      </p:sp>
    </p:spTree>
    <p:extLst>
      <p:ext uri="{BB962C8B-B14F-4D97-AF65-F5344CB8AC3E}">
        <p14:creationId xmlns:p14="http://schemas.microsoft.com/office/powerpoint/2010/main" val="36567586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r="450" b="2400"/>
          <a:stretch>
            <a:fillRect/>
          </a:stretch>
        </p:blipFill>
        <p:spPr bwMode="auto">
          <a:xfrm>
            <a:off x="533400" y="1905000"/>
            <a:ext cx="8361138" cy="4611015"/>
          </a:xfrm>
          <a:prstGeom prst="rect">
            <a:avLst/>
          </a:prstGeom>
          <a:noFill/>
          <a:ln w="9525">
            <a:noFill/>
            <a:miter lim="800000"/>
            <a:headEnd/>
            <a:tailEnd/>
          </a:ln>
          <a:effectLst/>
        </p:spPr>
      </p:pic>
      <p:sp>
        <p:nvSpPr>
          <p:cNvPr id="6" name="Left Arrow 5"/>
          <p:cNvSpPr/>
          <p:nvPr/>
        </p:nvSpPr>
        <p:spPr>
          <a:xfrm>
            <a:off x="2819400" y="1828800"/>
            <a:ext cx="2286000" cy="990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71800" y="2057400"/>
            <a:ext cx="2199705" cy="492443"/>
          </a:xfrm>
          <a:prstGeom prst="rect">
            <a:avLst/>
          </a:prstGeom>
          <a:noFill/>
        </p:spPr>
        <p:txBody>
          <a:bodyPr wrap="none" rtlCol="0">
            <a:spAutoFit/>
          </a:bodyPr>
          <a:lstStyle/>
          <a:p>
            <a:pPr>
              <a:buFont typeface="Arial" pitchFamily="34" charset="0"/>
              <a:buChar char="•"/>
            </a:pPr>
            <a:r>
              <a:rPr lang="en-US" sz="1400" dirty="0" smtClean="0"/>
              <a:t>Classroom Tab</a:t>
            </a:r>
          </a:p>
          <a:p>
            <a:pPr>
              <a:buFont typeface="Arial" pitchFamily="34" charset="0"/>
              <a:buChar char="•"/>
            </a:pPr>
            <a:r>
              <a:rPr lang="en-US" sz="1200" dirty="0" smtClean="0"/>
              <a:t>My Students, Current Year Data</a:t>
            </a:r>
            <a:endParaRPr lang="en-US" sz="1200" dirty="0"/>
          </a:p>
        </p:txBody>
      </p:sp>
      <p:sp>
        <p:nvSpPr>
          <p:cNvPr id="5" name="TextBox 4"/>
          <p:cNvSpPr txBox="1"/>
          <p:nvPr/>
        </p:nvSpPr>
        <p:spPr>
          <a:xfrm>
            <a:off x="304800" y="228600"/>
            <a:ext cx="6700397" cy="523220"/>
          </a:xfrm>
          <a:prstGeom prst="rect">
            <a:avLst/>
          </a:prstGeom>
          <a:noFill/>
        </p:spPr>
        <p:txBody>
          <a:bodyPr wrap="none" rtlCol="0">
            <a:spAutoFit/>
          </a:bodyPr>
          <a:lstStyle/>
          <a:p>
            <a:r>
              <a:rPr lang="en-US" sz="2800" b="1" dirty="0" smtClean="0"/>
              <a:t>Additional Monitoring Screens on </a:t>
            </a:r>
            <a:r>
              <a:rPr lang="en-US" sz="2800" b="1" dirty="0" err="1" smtClean="0"/>
              <a:t>MyData</a:t>
            </a:r>
            <a:endParaRPr lang="en-US" sz="2800" b="1" dirty="0"/>
          </a:p>
        </p:txBody>
      </p:sp>
      <p:sp>
        <p:nvSpPr>
          <p:cNvPr id="7" name="TextBox 6"/>
          <p:cNvSpPr txBox="1"/>
          <p:nvPr/>
        </p:nvSpPr>
        <p:spPr>
          <a:xfrm>
            <a:off x="381000" y="762000"/>
            <a:ext cx="4618829" cy="461665"/>
          </a:xfrm>
          <a:prstGeom prst="rect">
            <a:avLst/>
          </a:prstGeom>
          <a:noFill/>
        </p:spPr>
        <p:txBody>
          <a:bodyPr wrap="none" rtlCol="0">
            <a:spAutoFit/>
          </a:bodyPr>
          <a:lstStyle/>
          <a:p>
            <a:r>
              <a:rPr lang="en-US" sz="2400" dirty="0" smtClean="0"/>
              <a:t>Elementary – English Language Arts</a:t>
            </a:r>
            <a:endParaRPr lang="en-US" sz="2400" dirty="0"/>
          </a:p>
        </p:txBody>
      </p:sp>
      <p:sp>
        <p:nvSpPr>
          <p:cNvPr id="8" name="Rectangle 7"/>
          <p:cNvSpPr/>
          <p:nvPr/>
        </p:nvSpPr>
        <p:spPr>
          <a:xfrm>
            <a:off x="2362200" y="35052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LAUSD’s definition of LTELs</a:t>
            </a:r>
            <a:endParaRPr lang="en-US" dirty="0"/>
          </a:p>
        </p:txBody>
      </p:sp>
      <p:sp>
        <p:nvSpPr>
          <p:cNvPr id="3" name="Content Placeholder 2"/>
          <p:cNvSpPr>
            <a:spLocks noGrp="1"/>
          </p:cNvSpPr>
          <p:nvPr>
            <p:ph sz="quarter" idx="1"/>
          </p:nvPr>
        </p:nvSpPr>
        <p:spPr/>
        <p:txBody>
          <a:bodyPr/>
          <a:lstStyle/>
          <a:p>
            <a:r>
              <a:rPr lang="en-US" dirty="0" smtClean="0"/>
              <a:t>Long Term English Learners (LTEL)</a:t>
            </a:r>
          </a:p>
          <a:p>
            <a:r>
              <a:rPr lang="en-US" dirty="0" smtClean="0"/>
              <a:t>Master Plan p. 65:  “defined in LAUSD as those EL students who have completed five full years in U.S. schools (i.e. beginning their sixth year and beyond) without meeting the criteria for reclassification.”</a:t>
            </a:r>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029200" y="3352800"/>
            <a:ext cx="3095625" cy="309562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r="900" b="2400"/>
          <a:stretch>
            <a:fillRect/>
          </a:stretch>
        </p:blipFill>
        <p:spPr bwMode="auto">
          <a:xfrm>
            <a:off x="548922" y="685800"/>
            <a:ext cx="7973742" cy="5331742"/>
          </a:xfrm>
          <a:prstGeom prst="rect">
            <a:avLst/>
          </a:prstGeom>
          <a:noFill/>
          <a:ln w="9525">
            <a:noFill/>
            <a:miter lim="800000"/>
            <a:headEnd/>
            <a:tailEnd/>
          </a:ln>
          <a:effectLst/>
        </p:spPr>
      </p:pic>
      <p:sp>
        <p:nvSpPr>
          <p:cNvPr id="6" name="Rectangle 5"/>
          <p:cNvSpPr/>
          <p:nvPr/>
        </p:nvSpPr>
        <p:spPr>
          <a:xfrm>
            <a:off x="3048000" y="3657600"/>
            <a:ext cx="11430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9600" y="3733800"/>
            <a:ext cx="1143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1905000" y="3581400"/>
            <a:ext cx="2286000" cy="990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40977" y="3897868"/>
            <a:ext cx="2126223" cy="369332"/>
          </a:xfrm>
          <a:prstGeom prst="rect">
            <a:avLst/>
          </a:prstGeom>
          <a:noFill/>
        </p:spPr>
        <p:txBody>
          <a:bodyPr wrap="none" rtlCol="0">
            <a:spAutoFit/>
          </a:bodyPr>
          <a:lstStyle/>
          <a:p>
            <a:r>
              <a:rPr lang="en-US" dirty="0" smtClean="0"/>
              <a:t>Teacher (All Choices)</a:t>
            </a:r>
            <a:endParaRPr lang="en-US" dirty="0"/>
          </a:p>
        </p:txBody>
      </p:sp>
      <p:sp>
        <p:nvSpPr>
          <p:cNvPr id="9" name="Rectangle 8"/>
          <p:cNvSpPr/>
          <p:nvPr/>
        </p:nvSpPr>
        <p:spPr>
          <a:xfrm>
            <a:off x="609600" y="3124200"/>
            <a:ext cx="1143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r="450" b="1600"/>
          <a:stretch>
            <a:fillRect/>
          </a:stretch>
        </p:blipFill>
        <p:spPr bwMode="auto">
          <a:xfrm>
            <a:off x="457200" y="533400"/>
            <a:ext cx="7964996" cy="5495355"/>
          </a:xfrm>
          <a:prstGeom prst="rect">
            <a:avLst/>
          </a:prstGeom>
          <a:noFill/>
          <a:ln w="9525">
            <a:noFill/>
            <a:miter lim="800000"/>
            <a:headEnd/>
            <a:tailEnd/>
          </a:ln>
          <a:effectLst/>
        </p:spPr>
      </p:pic>
      <p:sp>
        <p:nvSpPr>
          <p:cNvPr id="5" name="Left Arrow 4"/>
          <p:cNvSpPr/>
          <p:nvPr/>
        </p:nvSpPr>
        <p:spPr>
          <a:xfrm>
            <a:off x="1676400" y="1600200"/>
            <a:ext cx="2286000" cy="990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Class Roster</a:t>
            </a:r>
            <a:endParaRPr lang="en-US" dirty="0">
              <a:solidFill>
                <a:schemeClr val="tx1"/>
              </a:solidFill>
            </a:endParaRPr>
          </a:p>
        </p:txBody>
      </p:sp>
      <p:sp>
        <p:nvSpPr>
          <p:cNvPr id="6" name="Left Arrow 5"/>
          <p:cNvSpPr/>
          <p:nvPr/>
        </p:nvSpPr>
        <p:spPr>
          <a:xfrm>
            <a:off x="3352800" y="4267200"/>
            <a:ext cx="2438400" cy="990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Elem. Class Roster</a:t>
            </a:r>
          </a:p>
          <a:p>
            <a:pPr algn="ctr"/>
            <a:r>
              <a:rPr lang="en-US" dirty="0" smtClean="0">
                <a:solidFill>
                  <a:schemeClr val="tx1"/>
                </a:solidFill>
              </a:rPr>
              <a:t>Grades 2-6</a:t>
            </a:r>
            <a:endParaRPr lang="en-US" dirty="0">
              <a:solidFill>
                <a:schemeClr val="tx1"/>
              </a:solidFill>
            </a:endParaRPr>
          </a:p>
        </p:txBody>
      </p:sp>
      <p:sp>
        <p:nvSpPr>
          <p:cNvPr id="7" name="Rectangle 6"/>
          <p:cNvSpPr/>
          <p:nvPr/>
        </p:nvSpPr>
        <p:spPr>
          <a:xfrm>
            <a:off x="533400" y="28956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 y="2057400"/>
            <a:ext cx="1143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r="900" b="800"/>
          <a:stretch>
            <a:fillRect/>
          </a:stretch>
        </p:blipFill>
        <p:spPr bwMode="auto">
          <a:xfrm>
            <a:off x="548922" y="1600200"/>
            <a:ext cx="7973742" cy="4489756"/>
          </a:xfrm>
          <a:prstGeom prst="rect">
            <a:avLst/>
          </a:prstGeom>
          <a:noFill/>
          <a:ln w="9525">
            <a:noFill/>
            <a:miter lim="800000"/>
            <a:headEnd/>
            <a:tailEnd/>
          </a:ln>
          <a:effectLst/>
        </p:spPr>
      </p:pic>
      <p:sp>
        <p:nvSpPr>
          <p:cNvPr id="5" name="Rectangle 4"/>
          <p:cNvSpPr/>
          <p:nvPr/>
        </p:nvSpPr>
        <p:spPr>
          <a:xfrm>
            <a:off x="1905000" y="3886200"/>
            <a:ext cx="15240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9600" y="2590800"/>
            <a:ext cx="990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txBox="1">
            <a:spLocks noGrp="1"/>
          </p:cNvSpPr>
          <p:nvPr>
            <p:ph type="title"/>
          </p:nvPr>
        </p:nvSpPr>
        <p:spPr>
          <a:xfrm>
            <a:off x="1447800" y="304800"/>
            <a:ext cx="6248400" cy="461665"/>
          </a:xfrm>
          <a:prstGeom prst="rect">
            <a:avLst/>
          </a:prstGeom>
          <a:noFill/>
        </p:spPr>
        <p:txBody>
          <a:bodyPr wrap="square" rtlCol="0">
            <a:spAutoFit/>
          </a:bodyPr>
          <a:lstStyle/>
          <a:p>
            <a:r>
              <a:rPr lang="en-US" sz="2400" dirty="0" smtClean="0"/>
              <a:t>Elementary – English Language Arts</a:t>
            </a:r>
            <a:endParaRPr lang="en-US" sz="2400" dirty="0"/>
          </a:p>
        </p:txBody>
      </p:sp>
      <p:sp>
        <p:nvSpPr>
          <p:cNvPr id="10" name="TextBox 9"/>
          <p:cNvSpPr txBox="1"/>
          <p:nvPr/>
        </p:nvSpPr>
        <p:spPr>
          <a:xfrm>
            <a:off x="838200" y="762000"/>
            <a:ext cx="5391219" cy="646331"/>
          </a:xfrm>
          <a:prstGeom prst="rect">
            <a:avLst/>
          </a:prstGeom>
          <a:noFill/>
        </p:spPr>
        <p:txBody>
          <a:bodyPr wrap="none" rtlCol="0">
            <a:spAutoFit/>
          </a:bodyPr>
          <a:lstStyle/>
          <a:p>
            <a:r>
              <a:rPr lang="en-US" u="sng" dirty="0" smtClean="0"/>
              <a:t>Data:</a:t>
            </a:r>
            <a:r>
              <a:rPr lang="en-US" dirty="0" smtClean="0"/>
              <a:t>  Current Demographics, Attendance, CELDT, </a:t>
            </a:r>
          </a:p>
          <a:p>
            <a:r>
              <a:rPr lang="en-US" dirty="0" smtClean="0"/>
              <a:t>Prior Year CST/CMA, DIBELS, Periodic ELA Assessments</a:t>
            </a:r>
            <a:endParaRPr lang="en-US" dirty="0"/>
          </a:p>
        </p:txBody>
      </p:sp>
      <p:sp>
        <p:nvSpPr>
          <p:cNvPr id="8" name="Rectangle 7"/>
          <p:cNvSpPr/>
          <p:nvPr/>
        </p:nvSpPr>
        <p:spPr>
          <a:xfrm>
            <a:off x="4800600" y="2895600"/>
            <a:ext cx="838200" cy="3048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Secondary </a:t>
            </a:r>
            <a:r>
              <a:rPr lang="en-US" dirty="0" err="1" smtClean="0"/>
              <a:t>MyData</a:t>
            </a:r>
            <a:r>
              <a:rPr lang="en-US" dirty="0" smtClean="0"/>
              <a:t> Screens</a:t>
            </a:r>
            <a:endParaRPr lang="en-US" dirty="0"/>
          </a:p>
        </p:txBody>
      </p:sp>
      <p:sp>
        <p:nvSpPr>
          <p:cNvPr id="5" name="Text Placeholder 4"/>
          <p:cNvSpPr>
            <a:spLocks noGrp="1"/>
          </p:cNvSpPr>
          <p:nvPr>
            <p:ph type="body" idx="1"/>
          </p:nvPr>
        </p:nvSpPr>
        <p:spPr/>
        <p:txBody>
          <a:bodyPr/>
          <a:lstStyle/>
          <a:p>
            <a:r>
              <a:rPr lang="en-US" dirty="0" smtClean="0">
                <a:solidFill>
                  <a:srgbClr val="000000"/>
                </a:solidFill>
              </a:rPr>
              <a:t>English/ELD Grades, test results</a:t>
            </a:r>
            <a:endParaRPr lang="en-US" dirty="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r="900" b="2400"/>
          <a:stretch>
            <a:fillRect/>
          </a:stretch>
        </p:blipFill>
        <p:spPr bwMode="auto">
          <a:xfrm>
            <a:off x="381000" y="1600200"/>
            <a:ext cx="8457591" cy="4685388"/>
          </a:xfrm>
          <a:prstGeom prst="rect">
            <a:avLst/>
          </a:prstGeom>
          <a:noFill/>
          <a:ln w="9525">
            <a:noFill/>
            <a:miter lim="800000"/>
            <a:headEnd/>
            <a:tailEnd/>
          </a:ln>
          <a:effectLst/>
        </p:spPr>
      </p:pic>
      <p:sp>
        <p:nvSpPr>
          <p:cNvPr id="5" name="TextBox 4"/>
          <p:cNvSpPr txBox="1"/>
          <p:nvPr/>
        </p:nvSpPr>
        <p:spPr>
          <a:xfrm>
            <a:off x="304800" y="228600"/>
            <a:ext cx="6705600" cy="523220"/>
          </a:xfrm>
          <a:prstGeom prst="rect">
            <a:avLst/>
          </a:prstGeom>
          <a:noFill/>
        </p:spPr>
        <p:txBody>
          <a:bodyPr wrap="square" rtlCol="0">
            <a:spAutoFit/>
          </a:bodyPr>
          <a:lstStyle/>
          <a:p>
            <a:r>
              <a:rPr lang="en-US" sz="2800" b="1" dirty="0" smtClean="0"/>
              <a:t>Additional Monitoring Screens on </a:t>
            </a:r>
            <a:r>
              <a:rPr lang="en-US" sz="2800" b="1" dirty="0" err="1" smtClean="0"/>
              <a:t>myData</a:t>
            </a:r>
            <a:endParaRPr lang="en-US" sz="2800" b="1" dirty="0"/>
          </a:p>
        </p:txBody>
      </p:sp>
      <p:sp>
        <p:nvSpPr>
          <p:cNvPr id="6" name="TextBox 5"/>
          <p:cNvSpPr txBox="1"/>
          <p:nvPr/>
        </p:nvSpPr>
        <p:spPr>
          <a:xfrm>
            <a:off x="381000" y="762000"/>
            <a:ext cx="5502340" cy="461665"/>
          </a:xfrm>
          <a:prstGeom prst="rect">
            <a:avLst/>
          </a:prstGeom>
          <a:noFill/>
        </p:spPr>
        <p:txBody>
          <a:bodyPr wrap="none" rtlCol="0">
            <a:spAutoFit/>
          </a:bodyPr>
          <a:lstStyle/>
          <a:p>
            <a:r>
              <a:rPr lang="en-US" sz="2400" dirty="0" smtClean="0"/>
              <a:t>Secondary– Core Subject English Language Arts</a:t>
            </a:r>
            <a:endParaRPr lang="en-US" sz="2400" dirty="0"/>
          </a:p>
        </p:txBody>
      </p:sp>
      <p:sp>
        <p:nvSpPr>
          <p:cNvPr id="7" name="Left Arrow 6"/>
          <p:cNvSpPr/>
          <p:nvPr/>
        </p:nvSpPr>
        <p:spPr>
          <a:xfrm>
            <a:off x="2819400" y="1828800"/>
            <a:ext cx="2286000" cy="990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971800" y="2057400"/>
            <a:ext cx="2199705" cy="492443"/>
          </a:xfrm>
          <a:prstGeom prst="rect">
            <a:avLst/>
          </a:prstGeom>
          <a:noFill/>
        </p:spPr>
        <p:txBody>
          <a:bodyPr wrap="none" rtlCol="0">
            <a:spAutoFit/>
          </a:bodyPr>
          <a:lstStyle/>
          <a:p>
            <a:pPr>
              <a:buFont typeface="Arial" pitchFamily="34" charset="0"/>
              <a:buChar char="•"/>
            </a:pPr>
            <a:r>
              <a:rPr lang="en-US" sz="1400" dirty="0" smtClean="0"/>
              <a:t>Classroom Tab</a:t>
            </a:r>
          </a:p>
          <a:p>
            <a:pPr>
              <a:buFont typeface="Arial" pitchFamily="34" charset="0"/>
              <a:buChar char="•"/>
            </a:pPr>
            <a:r>
              <a:rPr lang="en-US" sz="1200" dirty="0" smtClean="0"/>
              <a:t>My Students, Current Year Data</a:t>
            </a:r>
            <a:endParaRPr lang="en-US" sz="1200" dirty="0"/>
          </a:p>
        </p:txBody>
      </p:sp>
      <p:sp>
        <p:nvSpPr>
          <p:cNvPr id="10" name="Rectangle 9"/>
          <p:cNvSpPr/>
          <p:nvPr/>
        </p:nvSpPr>
        <p:spPr>
          <a:xfrm>
            <a:off x="2362200" y="32004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r="900" b="2400"/>
          <a:stretch>
            <a:fillRect/>
          </a:stretch>
        </p:blipFill>
        <p:spPr bwMode="auto">
          <a:xfrm>
            <a:off x="304800" y="990600"/>
            <a:ext cx="8533106" cy="4727222"/>
          </a:xfrm>
          <a:prstGeom prst="rect">
            <a:avLst/>
          </a:prstGeom>
          <a:noFill/>
          <a:ln w="9525">
            <a:noFill/>
            <a:miter lim="800000"/>
            <a:headEnd/>
            <a:tailEnd/>
          </a:ln>
          <a:effectLst/>
        </p:spPr>
      </p:pic>
      <p:sp>
        <p:nvSpPr>
          <p:cNvPr id="5" name="Rectangle 4"/>
          <p:cNvSpPr/>
          <p:nvPr/>
        </p:nvSpPr>
        <p:spPr>
          <a:xfrm>
            <a:off x="2971800" y="3657600"/>
            <a:ext cx="6096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1905000" y="3429000"/>
            <a:ext cx="2286000" cy="990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57400" y="3657600"/>
            <a:ext cx="1688476" cy="307777"/>
          </a:xfrm>
          <a:prstGeom prst="rect">
            <a:avLst/>
          </a:prstGeom>
          <a:noFill/>
        </p:spPr>
        <p:txBody>
          <a:bodyPr wrap="none" rtlCol="0">
            <a:spAutoFit/>
          </a:bodyPr>
          <a:lstStyle/>
          <a:p>
            <a:pPr>
              <a:buFont typeface="Arial" pitchFamily="34" charset="0"/>
              <a:buChar char="•"/>
            </a:pPr>
            <a:r>
              <a:rPr lang="en-US" sz="1400" dirty="0" smtClean="0"/>
              <a:t>Teacher: (All Choices)</a:t>
            </a:r>
            <a:endParaRPr lang="en-US" sz="1200" dirty="0"/>
          </a:p>
        </p:txBody>
      </p:sp>
      <p:sp>
        <p:nvSpPr>
          <p:cNvPr id="8" name="Rectangle 7"/>
          <p:cNvSpPr/>
          <p:nvPr/>
        </p:nvSpPr>
        <p:spPr>
          <a:xfrm>
            <a:off x="457200" y="3124200"/>
            <a:ext cx="990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r="900" b="2400"/>
          <a:stretch>
            <a:fillRect/>
          </a:stretch>
        </p:blipFill>
        <p:spPr bwMode="auto">
          <a:xfrm>
            <a:off x="228600" y="1066800"/>
            <a:ext cx="8608620" cy="4769055"/>
          </a:xfrm>
          <a:prstGeom prst="rect">
            <a:avLst/>
          </a:prstGeom>
          <a:noFill/>
          <a:ln w="9525">
            <a:noFill/>
            <a:miter lim="800000"/>
            <a:headEnd/>
            <a:tailEnd/>
          </a:ln>
          <a:effectLst/>
        </p:spPr>
      </p:pic>
      <p:sp>
        <p:nvSpPr>
          <p:cNvPr id="5" name="Rectangle 4"/>
          <p:cNvSpPr/>
          <p:nvPr/>
        </p:nvSpPr>
        <p:spPr>
          <a:xfrm>
            <a:off x="304800" y="2362200"/>
            <a:ext cx="990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2209800" y="1295400"/>
            <a:ext cx="2286000" cy="990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62200" y="1524000"/>
            <a:ext cx="1141531" cy="523220"/>
          </a:xfrm>
          <a:prstGeom prst="rect">
            <a:avLst/>
          </a:prstGeom>
          <a:noFill/>
        </p:spPr>
        <p:txBody>
          <a:bodyPr wrap="none" rtlCol="0">
            <a:spAutoFit/>
          </a:bodyPr>
          <a:lstStyle/>
          <a:p>
            <a:pPr>
              <a:buFont typeface="Arial" pitchFamily="34" charset="0"/>
              <a:buChar char="•"/>
            </a:pPr>
            <a:r>
              <a:rPr lang="en-US" sz="1400" dirty="0" smtClean="0"/>
              <a:t>Core Subjects</a:t>
            </a:r>
          </a:p>
          <a:p>
            <a:r>
              <a:rPr lang="en-US" sz="1400" dirty="0" smtClean="0"/>
              <a:t>  Secondary</a:t>
            </a:r>
            <a:endParaRPr lang="en-US" sz="1200" dirty="0"/>
          </a:p>
        </p:txBody>
      </p:sp>
      <p:sp>
        <p:nvSpPr>
          <p:cNvPr id="9" name="Left Arrow 8"/>
          <p:cNvSpPr/>
          <p:nvPr/>
        </p:nvSpPr>
        <p:spPr>
          <a:xfrm>
            <a:off x="3276600" y="2971800"/>
            <a:ext cx="2286000" cy="990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429000" y="3276600"/>
            <a:ext cx="1674626" cy="307777"/>
          </a:xfrm>
          <a:prstGeom prst="rect">
            <a:avLst/>
          </a:prstGeom>
          <a:noFill/>
        </p:spPr>
        <p:txBody>
          <a:bodyPr wrap="none" rtlCol="0">
            <a:spAutoFit/>
          </a:bodyPr>
          <a:lstStyle/>
          <a:p>
            <a:pPr>
              <a:buFont typeface="Arial" pitchFamily="34" charset="0"/>
              <a:buChar char="•"/>
            </a:pPr>
            <a:r>
              <a:rPr lang="en-US" sz="1400" dirty="0" smtClean="0"/>
              <a:t>English Language Arts</a:t>
            </a:r>
            <a:endParaRPr lang="en-US" sz="1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3810000"/>
            <a:ext cx="14478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txBox="1">
            <a:spLocks noGrp="1"/>
          </p:cNvSpPr>
          <p:nvPr>
            <p:ph type="title"/>
          </p:nvPr>
        </p:nvSpPr>
        <p:spPr>
          <a:xfrm>
            <a:off x="1447800" y="258634"/>
            <a:ext cx="6248400" cy="507831"/>
          </a:xfrm>
          <a:prstGeom prst="rect">
            <a:avLst/>
          </a:prstGeom>
          <a:noFill/>
        </p:spPr>
        <p:txBody>
          <a:bodyPr wrap="square" rtlCol="0">
            <a:spAutoFit/>
          </a:bodyPr>
          <a:lstStyle/>
          <a:p>
            <a:r>
              <a:rPr lang="en-US" sz="2400" dirty="0" smtClean="0"/>
              <a:t>Secondary – English Language Arts</a:t>
            </a:r>
            <a:endParaRPr lang="en-US" sz="2400" dirty="0"/>
          </a:p>
        </p:txBody>
      </p:sp>
      <p:sp>
        <p:nvSpPr>
          <p:cNvPr id="10" name="TextBox 9"/>
          <p:cNvSpPr txBox="1"/>
          <p:nvPr/>
        </p:nvSpPr>
        <p:spPr>
          <a:xfrm>
            <a:off x="838200" y="762000"/>
            <a:ext cx="6714852" cy="646331"/>
          </a:xfrm>
          <a:prstGeom prst="rect">
            <a:avLst/>
          </a:prstGeom>
          <a:noFill/>
        </p:spPr>
        <p:txBody>
          <a:bodyPr wrap="none" rtlCol="0">
            <a:spAutoFit/>
          </a:bodyPr>
          <a:lstStyle/>
          <a:p>
            <a:r>
              <a:rPr lang="en-US" u="sng" dirty="0" smtClean="0"/>
              <a:t>Data:</a:t>
            </a:r>
            <a:r>
              <a:rPr lang="en-US" dirty="0" smtClean="0"/>
              <a:t>  Current Demographics, Attendance, CELDT, </a:t>
            </a:r>
          </a:p>
          <a:p>
            <a:r>
              <a:rPr lang="en-US" dirty="0" smtClean="0"/>
              <a:t>Fall and Spring Course Grades, Periodic Assessments, Prior Year CST/CMA</a:t>
            </a:r>
            <a:endParaRPr lang="en-US" dirty="0"/>
          </a:p>
        </p:txBody>
      </p:sp>
      <p:pic>
        <p:nvPicPr>
          <p:cNvPr id="119809" name="Picture 1"/>
          <p:cNvPicPr>
            <a:picLocks noChangeAspect="1" noChangeArrowheads="1"/>
          </p:cNvPicPr>
          <p:nvPr/>
        </p:nvPicPr>
        <p:blipFill>
          <a:blip r:embed="rId2" cstate="print"/>
          <a:srcRect/>
          <a:stretch>
            <a:fillRect/>
          </a:stretch>
        </p:blipFill>
        <p:spPr bwMode="auto">
          <a:xfrm>
            <a:off x="457200" y="1447800"/>
            <a:ext cx="8398933" cy="4724400"/>
          </a:xfrm>
          <a:prstGeom prst="rect">
            <a:avLst/>
          </a:prstGeom>
          <a:noFill/>
          <a:ln w="9525">
            <a:noFill/>
            <a:miter lim="800000"/>
            <a:headEnd/>
            <a:tailEnd/>
          </a:ln>
          <a:effectLst/>
        </p:spPr>
      </p:pic>
      <p:sp>
        <p:nvSpPr>
          <p:cNvPr id="12" name="Rectangle 11"/>
          <p:cNvSpPr/>
          <p:nvPr/>
        </p:nvSpPr>
        <p:spPr>
          <a:xfrm>
            <a:off x="1676400" y="3352800"/>
            <a:ext cx="7620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33400" y="2209800"/>
            <a:ext cx="990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0600" y="2514600"/>
            <a:ext cx="762000" cy="2286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It’s Your </a:t>
            </a:r>
            <a:r>
              <a:rPr lang="en-US" b="1" dirty="0"/>
              <a:t>T</a:t>
            </a:r>
            <a:r>
              <a:rPr lang="en-US" b="1" dirty="0" smtClean="0"/>
              <a:t>urn</a:t>
            </a:r>
            <a:endParaRPr lang="en-US" b="1" dirty="0"/>
          </a:p>
        </p:txBody>
      </p:sp>
      <p:sp>
        <p:nvSpPr>
          <p:cNvPr id="3" name="Content Placeholder 2"/>
          <p:cNvSpPr>
            <a:spLocks noGrp="1"/>
          </p:cNvSpPr>
          <p:nvPr>
            <p:ph sz="quarter" idx="1"/>
          </p:nvPr>
        </p:nvSpPr>
        <p:spPr>
          <a:xfrm>
            <a:off x="914400" y="2286000"/>
            <a:ext cx="3886200" cy="3962400"/>
          </a:xfrm>
        </p:spPr>
        <p:txBody>
          <a:bodyPr/>
          <a:lstStyle/>
          <a:p>
            <a:r>
              <a:rPr lang="en-US" dirty="0" smtClean="0"/>
              <a:t>Use </a:t>
            </a:r>
            <a:r>
              <a:rPr lang="en-US" dirty="0" err="1" smtClean="0"/>
              <a:t>MyData</a:t>
            </a:r>
            <a:r>
              <a:rPr lang="en-US" dirty="0" smtClean="0"/>
              <a:t> to pull additional LTEL information for your school site.</a:t>
            </a:r>
          </a:p>
        </p:txBody>
      </p:sp>
      <p:pic>
        <p:nvPicPr>
          <p:cNvPr id="135169" name="Picture 1"/>
          <p:cNvPicPr>
            <a:picLocks noChangeAspect="1" noChangeArrowheads="1"/>
          </p:cNvPicPr>
          <p:nvPr/>
        </p:nvPicPr>
        <p:blipFill>
          <a:blip r:embed="rId2" cstate="print"/>
          <a:srcRect/>
          <a:stretch>
            <a:fillRect/>
          </a:stretch>
        </p:blipFill>
        <p:spPr bwMode="auto">
          <a:xfrm>
            <a:off x="5105400" y="2286000"/>
            <a:ext cx="3278372" cy="28194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3-03-05 at 1.09.3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37376"/>
          </a:xfrm>
          <a:prstGeom prst="rect">
            <a:avLst/>
          </a:prstGeom>
        </p:spPr>
      </p:pic>
    </p:spTree>
    <p:extLst>
      <p:ext uri="{BB962C8B-B14F-4D97-AF65-F5344CB8AC3E}">
        <p14:creationId xmlns:p14="http://schemas.microsoft.com/office/powerpoint/2010/main" val="39801637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dirty="0" smtClean="0"/>
              <a:t>LTELs in Ed. Code</a:t>
            </a:r>
            <a:endParaRPr lang="en-US" sz="4000" dirty="0"/>
          </a:p>
        </p:txBody>
      </p:sp>
      <p:sp>
        <p:nvSpPr>
          <p:cNvPr id="9" name="Text Placeholder 8"/>
          <p:cNvSpPr>
            <a:spLocks noGrp="1"/>
          </p:cNvSpPr>
          <p:nvPr>
            <p:ph type="body" idx="1"/>
          </p:nvPr>
        </p:nvSpPr>
        <p:spPr>
          <a:prstGeom prst="rect">
            <a:avLst/>
          </a:prstGeom>
        </p:spPr>
        <p:txBody>
          <a:bodyPr/>
          <a:lstStyle/>
          <a:p>
            <a:r>
              <a:rPr lang="en-US" dirty="0" smtClean="0"/>
              <a:t>Ed. Code 313.2 (LTELs)</a:t>
            </a:r>
            <a:endParaRPr lang="en-US" dirty="0"/>
          </a:p>
        </p:txBody>
      </p:sp>
      <p:sp>
        <p:nvSpPr>
          <p:cNvPr id="8" name="Content Placeholder 7"/>
          <p:cNvSpPr>
            <a:spLocks noGrp="1"/>
          </p:cNvSpPr>
          <p:nvPr>
            <p:ph sz="quarter" idx="4294967295"/>
          </p:nvPr>
        </p:nvSpPr>
        <p:spPr>
          <a:xfrm>
            <a:off x="457200" y="2212848"/>
            <a:ext cx="8153400" cy="2968752"/>
          </a:xfrm>
          <a:prstGeom prst="rect">
            <a:avLst/>
          </a:prstGeom>
        </p:spPr>
        <p:txBody>
          <a:bodyPr>
            <a:normAutofit/>
          </a:bodyPr>
          <a:lstStyle/>
          <a:p>
            <a:r>
              <a:rPr lang="en-US" dirty="0" smtClean="0"/>
              <a:t>(a</a:t>
            </a:r>
            <a:r>
              <a:rPr lang="en-US" dirty="0"/>
              <a:t>) The department shall annually </a:t>
            </a:r>
            <a:r>
              <a:rPr lang="en-US" b="1" dirty="0"/>
              <a:t>ascertain the number of pupils </a:t>
            </a:r>
            <a:r>
              <a:rPr lang="en-US" dirty="0"/>
              <a:t>in each school district and school, including a school that is within the jurisdiction of a county office of education and a charter school, </a:t>
            </a:r>
            <a:r>
              <a:rPr lang="en-US" b="1" dirty="0"/>
              <a:t>who are, or are at risk of becoming, long-term English </a:t>
            </a:r>
            <a:r>
              <a:rPr lang="en-US" b="1" dirty="0" smtClean="0"/>
              <a:t>learners…</a:t>
            </a:r>
            <a:endParaRPr lang="en-US" dirty="0" smtClean="0"/>
          </a:p>
        </p:txBody>
      </p:sp>
      <p:sp>
        <p:nvSpPr>
          <p:cNvPr id="10" name="Content Placeholder 9"/>
          <p:cNvSpPr>
            <a:spLocks noGrp="1"/>
          </p:cNvSpPr>
          <p:nvPr>
            <p:ph sz="quarter" idx="4294967295"/>
          </p:nvPr>
        </p:nvSpPr>
        <p:spPr>
          <a:xfrm>
            <a:off x="1752600" y="5334000"/>
            <a:ext cx="5047176" cy="1066800"/>
          </a:xfrm>
          <a:prstGeom prst="rect">
            <a:avLst/>
          </a:prstGeom>
        </p:spPr>
        <p:txBody>
          <a:bodyPr>
            <a:normAutofit/>
          </a:bodyPr>
          <a:lstStyle/>
          <a:p>
            <a:pPr marL="320040" lvl="1" indent="0">
              <a:buNone/>
            </a:pPr>
            <a:r>
              <a:rPr lang="en-US" dirty="0"/>
              <a:t>CDE defines LTELs as having been an English Learner for more than </a:t>
            </a:r>
            <a:r>
              <a:rPr lang="en-US" b="1" dirty="0"/>
              <a:t>six</a:t>
            </a:r>
            <a:r>
              <a:rPr lang="en-US" dirty="0"/>
              <a:t> years</a:t>
            </a:r>
            <a:r>
              <a:rPr lang="en-US" dirty="0" smtClean="0"/>
              <a:t>.</a:t>
            </a:r>
            <a:endParaRPr lang="en-US" dirty="0"/>
          </a:p>
        </p:txBody>
      </p:sp>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09872" y="220717"/>
            <a:ext cx="1070944" cy="83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254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LTEL Students and </a:t>
            </a:r>
            <a:br>
              <a:rPr lang="en-US" b="1" dirty="0" smtClean="0"/>
            </a:br>
            <a:r>
              <a:rPr lang="en-US" b="1" dirty="0" smtClean="0"/>
              <a:t>Parents Meeting </a:t>
            </a:r>
            <a:endParaRPr lang="en-US" b="1" dirty="0"/>
          </a:p>
        </p:txBody>
      </p:sp>
      <p:pic>
        <p:nvPicPr>
          <p:cNvPr id="33794" name="Picture 2" descr="http://www.startapreschool.com/blog/wp-content/uploads/2012/02/Parent-TeacherConference.jpg"/>
          <p:cNvPicPr>
            <a:picLocks noChangeAspect="1" noChangeArrowheads="1"/>
          </p:cNvPicPr>
          <p:nvPr/>
        </p:nvPicPr>
        <p:blipFill>
          <a:blip r:embed="rId2" cstate="print"/>
          <a:srcRect/>
          <a:stretch>
            <a:fillRect/>
          </a:stretch>
        </p:blipFill>
        <p:spPr bwMode="auto">
          <a:xfrm>
            <a:off x="2743200" y="3276600"/>
            <a:ext cx="4200525" cy="276490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LTEL Students and Parents Meeting Expectations</a:t>
            </a:r>
            <a:endParaRPr lang="en-US" dirty="0"/>
          </a:p>
        </p:txBody>
      </p:sp>
      <p:sp>
        <p:nvSpPr>
          <p:cNvPr id="3" name="Content Placeholder 2"/>
          <p:cNvSpPr>
            <a:spLocks noGrp="1"/>
          </p:cNvSpPr>
          <p:nvPr>
            <p:ph sz="quarter" idx="1"/>
          </p:nvPr>
        </p:nvSpPr>
        <p:spPr>
          <a:xfrm>
            <a:off x="914400" y="1447800"/>
            <a:ext cx="7772400" cy="4114800"/>
          </a:xfrm>
        </p:spPr>
        <p:txBody>
          <a:bodyPr/>
          <a:lstStyle/>
          <a:p>
            <a:r>
              <a:rPr lang="en-US" dirty="0" smtClean="0"/>
              <a:t>At least twice yearly</a:t>
            </a:r>
            <a:endParaRPr lang="en-US" b="1" dirty="0" smtClean="0"/>
          </a:p>
          <a:p>
            <a:r>
              <a:rPr lang="en-US" dirty="0" smtClean="0"/>
              <a:t>Meet with every LTEL student and parent(s)</a:t>
            </a:r>
          </a:p>
          <a:p>
            <a:pPr lvl="1"/>
            <a:r>
              <a:rPr lang="en-US" dirty="0" smtClean="0"/>
              <a:t>Individually or in group settings</a:t>
            </a:r>
          </a:p>
          <a:p>
            <a:r>
              <a:rPr lang="en-US" dirty="0" smtClean="0"/>
              <a:t>Topics</a:t>
            </a:r>
          </a:p>
          <a:p>
            <a:pPr lvl="1"/>
            <a:r>
              <a:rPr lang="en-US" dirty="0" smtClean="0"/>
              <a:t>Language status</a:t>
            </a:r>
          </a:p>
          <a:p>
            <a:pPr lvl="1"/>
            <a:r>
              <a:rPr lang="en-US" dirty="0" smtClean="0"/>
              <a:t>Program placement</a:t>
            </a:r>
          </a:p>
          <a:p>
            <a:pPr lvl="1"/>
            <a:r>
              <a:rPr lang="en-US" dirty="0" smtClean="0"/>
              <a:t>Test results</a:t>
            </a:r>
          </a:p>
          <a:p>
            <a:pPr lvl="1"/>
            <a:r>
              <a:rPr lang="en-US" dirty="0" smtClean="0"/>
              <a:t>Goals for attaining reclassification criteria and accelerate academic progress targets</a:t>
            </a:r>
          </a:p>
          <a:p>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6096000" y="2362200"/>
            <a:ext cx="2562225" cy="2285999"/>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normAutofit fontScale="90000"/>
          </a:bodyPr>
          <a:lstStyle/>
          <a:p>
            <a:r>
              <a:rPr lang="en-US">
                <a:ea typeface="ＭＳ Ｐゴシック" charset="-128"/>
              </a:rPr>
              <a:t>MEM-6046.1 </a:t>
            </a:r>
            <a:br>
              <a:rPr lang="en-US">
                <a:ea typeface="ＭＳ Ｐゴシック" charset="-128"/>
              </a:rPr>
            </a:br>
            <a:r>
              <a:rPr lang="en-US">
                <a:ea typeface="ＭＳ Ｐゴシック" charset="-128"/>
              </a:rPr>
              <a:t>					Attachment A</a:t>
            </a:r>
          </a:p>
        </p:txBody>
      </p:sp>
      <p:pic>
        <p:nvPicPr>
          <p:cNvPr id="112642" name="Content Placeholder 5" descr="Screen Shot 2014-07-29 at 1.21.44 PM.png"/>
          <p:cNvPicPr>
            <a:picLocks noGrp="1" noChangeAspect="1"/>
          </p:cNvPicPr>
          <p:nvPr>
            <p:ph idx="1"/>
          </p:nvPr>
        </p:nvPicPr>
        <p:blipFill>
          <a:blip r:embed="rId2"/>
          <a:srcRect t="2966" b="2966"/>
          <a:stretch>
            <a:fillRect/>
          </a:stretch>
        </p:blipFill>
        <p:spPr>
          <a:xfrm>
            <a:off x="914400" y="1524000"/>
            <a:ext cx="7772400" cy="4530725"/>
          </a:xfrm>
        </p:spPr>
      </p:pic>
      <p:sp>
        <p:nvSpPr>
          <p:cNvPr id="112643" name="Slide Number Placeholder 4"/>
          <p:cNvSpPr>
            <a:spLocks noGrp="1"/>
          </p:cNvSpPr>
          <p:nvPr>
            <p:ph type="sldNum" sz="quarter" idx="12"/>
          </p:nvPr>
        </p:nvSpPr>
        <p:spPr>
          <a:noFill/>
          <a:ln>
            <a:miter lim="800000"/>
            <a:headEnd/>
            <a:tailEnd/>
          </a:ln>
        </p:spPr>
        <p:txBody>
          <a:bodyPr/>
          <a:lstStyle/>
          <a:p>
            <a:fld id="{C10FBD06-2B51-EC44-94C8-23B5459157DD}" type="slidenum">
              <a:rPr lang="en-US">
                <a:ea typeface="Arial" charset="0"/>
                <a:cs typeface="Arial" charset="0"/>
              </a:rPr>
              <a:pPr/>
              <a:t>72</a:t>
            </a:fld>
            <a:endParaRPr lang="en-US">
              <a:ea typeface="Arial" charset="0"/>
              <a:cs typeface="Arial" charset="0"/>
            </a:endParaRPr>
          </a:p>
        </p:txBody>
      </p:sp>
      <p:sp>
        <p:nvSpPr>
          <p:cNvPr id="112644" name="Footer Placeholder 3"/>
          <p:cNvSpPr>
            <a:spLocks noGrp="1"/>
          </p:cNvSpPr>
          <p:nvPr>
            <p:ph type="ftr" sz="quarter" idx="11"/>
          </p:nvPr>
        </p:nvSpPr>
        <p:spPr>
          <a:xfrm>
            <a:off x="5105400" y="6324600"/>
            <a:ext cx="4038600" cy="304800"/>
          </a:xfrm>
          <a:solidFill>
            <a:srgbClr val="CCFFCC"/>
          </a:solidFill>
          <a:ln>
            <a:miter lim="800000"/>
            <a:headEnd/>
            <a:tailEnd/>
          </a:ln>
        </p:spPr>
        <p:txBody>
          <a:bodyPr/>
          <a:lstStyle/>
          <a:p>
            <a:r>
              <a:rPr lang="en-US" sz="1800" dirty="0">
                <a:ea typeface="Arial" charset="0"/>
              </a:rPr>
              <a:t>MEM-6046.1, Page 15</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Content Placeholder 5" descr="Screen Shot 2014-07-29 at 1.23.03 PM.png"/>
          <p:cNvPicPr>
            <a:picLocks noGrp="1" noChangeAspect="1"/>
          </p:cNvPicPr>
          <p:nvPr>
            <p:ph idx="1"/>
          </p:nvPr>
        </p:nvPicPr>
        <p:blipFill>
          <a:blip r:embed="rId2"/>
          <a:srcRect l="-2145" t="-33919" r="-661" b="-44061"/>
          <a:stretch>
            <a:fillRect/>
          </a:stretch>
        </p:blipFill>
        <p:spPr>
          <a:xfrm>
            <a:off x="269875" y="304800"/>
            <a:ext cx="8416925" cy="7086600"/>
          </a:xfrm>
        </p:spPr>
      </p:pic>
      <p:sp>
        <p:nvSpPr>
          <p:cNvPr id="113666" name="Slide Number Placeholder 4"/>
          <p:cNvSpPr>
            <a:spLocks noGrp="1"/>
          </p:cNvSpPr>
          <p:nvPr>
            <p:ph type="sldNum" sz="quarter" idx="12"/>
          </p:nvPr>
        </p:nvSpPr>
        <p:spPr>
          <a:noFill/>
          <a:ln>
            <a:miter lim="800000"/>
            <a:headEnd/>
            <a:tailEnd/>
          </a:ln>
        </p:spPr>
        <p:txBody>
          <a:bodyPr/>
          <a:lstStyle/>
          <a:p>
            <a:fld id="{9DA5CD17-DDF0-9C4E-9446-0CCB1C4BB769}" type="slidenum">
              <a:rPr lang="en-US">
                <a:ea typeface="Arial" charset="0"/>
                <a:cs typeface="Arial" charset="0"/>
              </a:rPr>
              <a:pPr/>
              <a:t>73</a:t>
            </a:fld>
            <a:endParaRPr lang="en-US">
              <a:ea typeface="Arial" charset="0"/>
              <a:cs typeface="Arial" charset="0"/>
            </a:endParaRPr>
          </a:p>
        </p:txBody>
      </p:sp>
      <p:sp>
        <p:nvSpPr>
          <p:cNvPr id="113667" name="Title 1"/>
          <p:cNvSpPr>
            <a:spLocks noGrp="1"/>
          </p:cNvSpPr>
          <p:nvPr>
            <p:ph type="title"/>
          </p:nvPr>
        </p:nvSpPr>
        <p:spPr/>
        <p:txBody>
          <a:bodyPr>
            <a:normAutofit fontScale="90000"/>
          </a:bodyPr>
          <a:lstStyle/>
          <a:p>
            <a:r>
              <a:rPr lang="en-US">
                <a:ea typeface="ＭＳ Ｐゴシック" charset="-128"/>
              </a:rPr>
              <a:t>MEM-6046.1 </a:t>
            </a:r>
            <a:br>
              <a:rPr lang="en-US">
                <a:ea typeface="ＭＳ Ｐゴシック" charset="-128"/>
              </a:rPr>
            </a:br>
            <a:r>
              <a:rPr lang="en-US">
                <a:ea typeface="ＭＳ Ｐゴシック" charset="-128"/>
              </a:rPr>
              <a:t>					Attachment A</a:t>
            </a:r>
          </a:p>
        </p:txBody>
      </p:sp>
      <p:sp>
        <p:nvSpPr>
          <p:cNvPr id="113668" name="Footer Placeholder 3"/>
          <p:cNvSpPr>
            <a:spLocks noGrp="1"/>
          </p:cNvSpPr>
          <p:nvPr>
            <p:ph type="ftr" sz="quarter" idx="11"/>
          </p:nvPr>
        </p:nvSpPr>
        <p:spPr>
          <a:xfrm>
            <a:off x="4724400" y="6096000"/>
            <a:ext cx="4038600" cy="457200"/>
          </a:xfrm>
          <a:solidFill>
            <a:srgbClr val="CCFFCC"/>
          </a:solidFill>
          <a:ln>
            <a:miter lim="800000"/>
            <a:headEnd/>
            <a:tailEnd/>
          </a:ln>
        </p:spPr>
        <p:txBody>
          <a:bodyPr/>
          <a:lstStyle/>
          <a:p>
            <a:r>
              <a:rPr lang="en-US" sz="1800" dirty="0">
                <a:ea typeface="Arial" charset="0"/>
              </a:rPr>
              <a:t>MEM-6046.1, Page 15</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Content Placeholder 5" descr="Screen Shot 2014-07-29 at 1.24.19 PM.png"/>
          <p:cNvPicPr>
            <a:picLocks noGrp="1" noChangeAspect="1"/>
          </p:cNvPicPr>
          <p:nvPr>
            <p:ph idx="1"/>
          </p:nvPr>
        </p:nvPicPr>
        <p:blipFill>
          <a:blip r:embed="rId2"/>
          <a:srcRect t="-33662" b="-33662"/>
          <a:stretch>
            <a:fillRect/>
          </a:stretch>
        </p:blipFill>
        <p:spPr>
          <a:xfrm>
            <a:off x="190500" y="762000"/>
            <a:ext cx="8801100" cy="6400800"/>
          </a:xfrm>
        </p:spPr>
      </p:pic>
      <p:sp>
        <p:nvSpPr>
          <p:cNvPr id="114690" name="Footer Placeholder 3"/>
          <p:cNvSpPr>
            <a:spLocks noGrp="1"/>
          </p:cNvSpPr>
          <p:nvPr>
            <p:ph type="ftr" sz="quarter" idx="11"/>
          </p:nvPr>
        </p:nvSpPr>
        <p:spPr>
          <a:xfrm>
            <a:off x="4876800" y="6096000"/>
            <a:ext cx="4038600" cy="457200"/>
          </a:xfrm>
          <a:solidFill>
            <a:srgbClr val="CCFFCC"/>
          </a:solidFill>
          <a:ln>
            <a:miter lim="800000"/>
            <a:headEnd/>
            <a:tailEnd/>
          </a:ln>
        </p:spPr>
        <p:txBody>
          <a:bodyPr/>
          <a:lstStyle/>
          <a:p>
            <a:r>
              <a:rPr lang="en-US" sz="1800" dirty="0">
                <a:ea typeface="Arial" charset="0"/>
              </a:rPr>
              <a:t>MEM-6046.1, Page 15</a:t>
            </a:r>
          </a:p>
        </p:txBody>
      </p:sp>
      <p:sp>
        <p:nvSpPr>
          <p:cNvPr id="114691" name="Slide Number Placeholder 4"/>
          <p:cNvSpPr>
            <a:spLocks noGrp="1"/>
          </p:cNvSpPr>
          <p:nvPr>
            <p:ph type="sldNum" sz="quarter" idx="12"/>
          </p:nvPr>
        </p:nvSpPr>
        <p:spPr>
          <a:noFill/>
          <a:ln>
            <a:miter lim="800000"/>
            <a:headEnd/>
            <a:tailEnd/>
          </a:ln>
        </p:spPr>
        <p:txBody>
          <a:bodyPr/>
          <a:lstStyle/>
          <a:p>
            <a:fld id="{ECB7D974-34EC-5D4D-8C2F-8FC7A1D6AC13}" type="slidenum">
              <a:rPr lang="en-US">
                <a:ea typeface="Arial" charset="0"/>
                <a:cs typeface="Arial" charset="0"/>
              </a:rPr>
              <a:pPr/>
              <a:t>74</a:t>
            </a:fld>
            <a:endParaRPr lang="en-US">
              <a:ea typeface="Arial" charset="0"/>
              <a:cs typeface="Arial" charset="0"/>
            </a:endParaRPr>
          </a:p>
        </p:txBody>
      </p:sp>
      <p:sp>
        <p:nvSpPr>
          <p:cNvPr id="114692" name="Title 1"/>
          <p:cNvSpPr>
            <a:spLocks noGrp="1"/>
          </p:cNvSpPr>
          <p:nvPr>
            <p:ph type="title"/>
          </p:nvPr>
        </p:nvSpPr>
        <p:spPr/>
        <p:txBody>
          <a:bodyPr>
            <a:normAutofit fontScale="90000"/>
          </a:bodyPr>
          <a:lstStyle/>
          <a:p>
            <a:r>
              <a:rPr lang="en-US">
                <a:ea typeface="ＭＳ Ｐゴシック" charset="-128"/>
              </a:rPr>
              <a:t>MEM-6046.1 </a:t>
            </a:r>
            <a:br>
              <a:rPr lang="en-US">
                <a:ea typeface="ＭＳ Ｐゴシック" charset="-128"/>
              </a:rPr>
            </a:br>
            <a:r>
              <a:rPr lang="en-US">
                <a:ea typeface="ＭＳ Ｐゴシック" charset="-128"/>
              </a:rPr>
              <a:t>					Attachment A</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228600" y="457200"/>
          <a:ext cx="83820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extLst>
              <p:ext uri="{D42A27DB-BD31-4B8C-83A1-F6EECF244321}">
                <p14:modId xmlns:p14="http://schemas.microsoft.com/office/powerpoint/2010/main" val="1588605885"/>
              </p:ext>
            </p:extLst>
          </p:nvPr>
        </p:nvGraphicFramePr>
        <p:xfrm>
          <a:off x="228600" y="457200"/>
          <a:ext cx="8382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LTEL Student-Parent Meetings</a:t>
            </a:r>
            <a:endParaRPr lang="en-US" dirty="0"/>
          </a:p>
        </p:txBody>
      </p:sp>
      <p:sp>
        <p:nvSpPr>
          <p:cNvPr id="3" name="Content Placeholder 2"/>
          <p:cNvSpPr>
            <a:spLocks noGrp="1"/>
          </p:cNvSpPr>
          <p:nvPr>
            <p:ph sz="quarter" idx="1"/>
          </p:nvPr>
        </p:nvSpPr>
        <p:spPr>
          <a:xfrm>
            <a:off x="914400" y="1676400"/>
            <a:ext cx="7772400" cy="4343400"/>
          </a:xfrm>
        </p:spPr>
        <p:txBody>
          <a:bodyPr/>
          <a:lstStyle/>
          <a:p>
            <a:r>
              <a:rPr lang="en-US" dirty="0" smtClean="0"/>
              <a:t>In the event that a parent does not attend a meeting, schools should document a minimum of </a:t>
            </a:r>
            <a:r>
              <a:rPr lang="en-US" b="1" dirty="0" smtClean="0"/>
              <a:t>3 attempts </a:t>
            </a:r>
            <a:r>
              <a:rPr lang="en-US" dirty="0" smtClean="0"/>
              <a:t>using at least </a:t>
            </a:r>
            <a:r>
              <a:rPr lang="en-US" b="1" dirty="0"/>
              <a:t>2</a:t>
            </a:r>
            <a:r>
              <a:rPr lang="en-US" b="1" dirty="0" smtClean="0"/>
              <a:t> different methods. </a:t>
            </a:r>
            <a:endParaRPr lang="en-US" dirty="0" smtClean="0"/>
          </a:p>
        </p:txBody>
      </p:sp>
      <p:pic>
        <p:nvPicPr>
          <p:cNvPr id="36866" name="Picture 2" descr="Telephon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087" y="4038600"/>
            <a:ext cx="1738313" cy="2000251"/>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Eye-Catching Community Meeting Template">
            <a:hlinkClick r:id="rId3" tooltip="Eye-Catching Community Meeting Templat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962400"/>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5308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Talk</a:t>
            </a:r>
            <a:endParaRPr lang="en-US" dirty="0"/>
          </a:p>
        </p:txBody>
      </p:sp>
      <p:sp>
        <p:nvSpPr>
          <p:cNvPr id="3" name="Content Placeholder 2"/>
          <p:cNvSpPr>
            <a:spLocks noGrp="1"/>
          </p:cNvSpPr>
          <p:nvPr>
            <p:ph sz="quarter" idx="1"/>
          </p:nvPr>
        </p:nvSpPr>
        <p:spPr>
          <a:xfrm>
            <a:off x="914400" y="1600200"/>
            <a:ext cx="7772400" cy="4572000"/>
          </a:xfrm>
        </p:spPr>
        <p:txBody>
          <a:bodyPr/>
          <a:lstStyle/>
          <a:p>
            <a:r>
              <a:rPr lang="en-US" dirty="0" smtClean="0"/>
              <a:t>What are existing structures at your school site you could optimize to support the LTEL parent/student meetings?</a:t>
            </a:r>
          </a:p>
          <a:p>
            <a:r>
              <a:rPr lang="en-US" dirty="0" smtClean="0"/>
              <a:t>What are some other structures you could put in place to facilitate these meetings?</a:t>
            </a:r>
            <a:endParaRPr lang="en-US" dirty="0"/>
          </a:p>
        </p:txBody>
      </p:sp>
      <p:pic>
        <p:nvPicPr>
          <p:cNvPr id="74754" name="Picture 2"/>
          <p:cNvPicPr>
            <a:picLocks noChangeAspect="1" noChangeArrowheads="1"/>
          </p:cNvPicPr>
          <p:nvPr/>
        </p:nvPicPr>
        <p:blipFill>
          <a:blip r:embed="rId2" cstate="print"/>
          <a:srcRect/>
          <a:stretch>
            <a:fillRect/>
          </a:stretch>
        </p:blipFill>
        <p:spPr bwMode="auto">
          <a:xfrm>
            <a:off x="3757870" y="3886200"/>
            <a:ext cx="3100130" cy="228183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BUL-6266.0 LTEL Designees’ Roles and Responsibilities</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37" t="11595" r="31054" b="1099"/>
          <a:stretch/>
        </p:blipFill>
        <p:spPr bwMode="auto">
          <a:xfrm>
            <a:off x="2590800" y="1524000"/>
            <a:ext cx="3843735" cy="4953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9608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LTELs with IEPs</a:t>
            </a:r>
            <a:endParaRPr lang="en-US" dirty="0"/>
          </a:p>
        </p:txBody>
      </p:sp>
      <p:sp>
        <p:nvSpPr>
          <p:cNvPr id="8" name="Content Placeholder 7"/>
          <p:cNvSpPr>
            <a:spLocks noGrp="1"/>
          </p:cNvSpPr>
          <p:nvPr>
            <p:ph sz="quarter" idx="1"/>
          </p:nvPr>
        </p:nvSpPr>
        <p:spPr/>
        <p:txBody>
          <a:bodyPr/>
          <a:lstStyle/>
          <a:p>
            <a:r>
              <a:rPr lang="en-US" dirty="0"/>
              <a:t>LTEL students with disabilities who have an IEP need to have </a:t>
            </a:r>
            <a:r>
              <a:rPr lang="en-US" dirty="0" smtClean="0"/>
              <a:t>their progress monitored on a consistent and timely basis</a:t>
            </a:r>
            <a:endParaRPr lang="en-US" dirty="0"/>
          </a:p>
          <a:p>
            <a:r>
              <a:rPr lang="en-US" dirty="0" smtClean="0"/>
              <a:t>The IEP Team will monitoring the LTEL students’ progress</a:t>
            </a:r>
          </a:p>
          <a:p>
            <a:r>
              <a:rPr lang="en-US" dirty="0" smtClean="0"/>
              <a:t>The LTEL Student Goal Sheet will not be considered necessary documentation for any LTEL who currently has an IEP</a:t>
            </a:r>
          </a:p>
          <a:p>
            <a:r>
              <a:rPr lang="en-US" dirty="0" smtClean="0"/>
              <a:t>The IEP case manager may consult with the LTEL Designee</a:t>
            </a:r>
          </a:p>
          <a:p>
            <a:endParaRPr lang="en-US" dirty="0" smtClean="0"/>
          </a:p>
        </p:txBody>
      </p:sp>
      <p:sp>
        <p:nvSpPr>
          <p:cNvPr id="9" name="TextBox 8"/>
          <p:cNvSpPr txBox="1"/>
          <p:nvPr/>
        </p:nvSpPr>
        <p:spPr>
          <a:xfrm>
            <a:off x="914400" y="5715000"/>
            <a:ext cx="6858000" cy="646331"/>
          </a:xfrm>
          <a:prstGeom prst="rect">
            <a:avLst/>
          </a:prstGeom>
          <a:noFill/>
        </p:spPr>
        <p:txBody>
          <a:bodyPr wrap="square" rtlCol="0">
            <a:spAutoFit/>
          </a:bodyPr>
          <a:lstStyle/>
          <a:p>
            <a:r>
              <a:rPr lang="en-US" dirty="0" smtClean="0"/>
              <a:t>Note: Because students with 504 plans do not have IEPs,  LTEL Designee </a:t>
            </a:r>
            <a:r>
              <a:rPr lang="en-US" b="1" dirty="0" smtClean="0"/>
              <a:t>will </a:t>
            </a:r>
            <a:r>
              <a:rPr lang="en-US" dirty="0" smtClean="0"/>
              <a:t>monitor LTEL students with 504 plans.</a:t>
            </a:r>
            <a:endParaRPr lang="en-US" dirty="0"/>
          </a:p>
        </p:txBody>
      </p:sp>
    </p:spTree>
    <p:extLst>
      <p:ext uri="{BB962C8B-B14F-4D97-AF65-F5344CB8AC3E}">
        <p14:creationId xmlns:p14="http://schemas.microsoft.com/office/powerpoint/2010/main" val="25503764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 and Responsibilities</a:t>
            </a:r>
            <a:endParaRPr lang="en-US" dirty="0"/>
          </a:p>
        </p:txBody>
      </p:sp>
      <p:pic>
        <p:nvPicPr>
          <p:cNvPr id="727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04" t="22963" r="16999" b="10875"/>
          <a:stretch/>
        </p:blipFill>
        <p:spPr bwMode="auto">
          <a:xfrm>
            <a:off x="990600" y="1600200"/>
            <a:ext cx="7239000" cy="495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28800" y="4876800"/>
            <a:ext cx="4343400" cy="1828800"/>
          </a:xfrm>
          <a:prstGeom prst="rect">
            <a:avLst/>
          </a:prstGeom>
          <a:solidFill>
            <a:srgbClr val="FFFF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47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r>
              <a:rPr lang="en-US" dirty="0" smtClean="0"/>
              <a:t>Documentation: </a:t>
            </a:r>
            <a:r>
              <a:rPr lang="en-US" b="1" dirty="0" smtClean="0"/>
              <a:t>LTEL Designee Form</a:t>
            </a:r>
            <a:endParaRPr lang="en-US" b="1" dirty="0"/>
          </a:p>
        </p:txBody>
      </p:sp>
      <p:pic>
        <p:nvPicPr>
          <p:cNvPr id="757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990" t="12050" r="25238"/>
          <a:stretch/>
        </p:blipFill>
        <p:spPr bwMode="auto">
          <a:xfrm>
            <a:off x="1981200" y="1371600"/>
            <a:ext cx="5322509" cy="533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64569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792162"/>
          </a:xfrm>
        </p:spPr>
        <p:txBody>
          <a:bodyPr>
            <a:normAutofit fontScale="90000"/>
          </a:bodyPr>
          <a:lstStyle/>
          <a:p>
            <a:r>
              <a:rPr lang="en-US" dirty="0" smtClean="0"/>
              <a:t>Documentation: </a:t>
            </a:r>
            <a:r>
              <a:rPr lang="en-US" b="1" dirty="0" smtClean="0"/>
              <a:t>LTEL Student Goal Sheet </a:t>
            </a:r>
            <a:endParaRPr lang="en-US" b="1" dirty="0"/>
          </a:p>
        </p:txBody>
      </p:sp>
      <p:pic>
        <p:nvPicPr>
          <p:cNvPr id="747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58" t="13187" r="30934"/>
          <a:stretch/>
        </p:blipFill>
        <p:spPr bwMode="auto">
          <a:xfrm>
            <a:off x="2514600" y="1447800"/>
            <a:ext cx="3984486"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51262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r>
              <a:rPr lang="en-US" dirty="0" smtClean="0"/>
              <a:t>Documentation: </a:t>
            </a:r>
            <a:r>
              <a:rPr lang="en-US" b="1" dirty="0" smtClean="0"/>
              <a:t>Meeting Log</a:t>
            </a:r>
            <a:endParaRPr lang="en-US" b="1" dirty="0"/>
          </a:p>
        </p:txBody>
      </p:sp>
      <p:pic>
        <p:nvPicPr>
          <p:cNvPr id="737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35" t="11595" r="18332" b="1099"/>
          <a:stretch/>
        </p:blipFill>
        <p:spPr bwMode="auto">
          <a:xfrm>
            <a:off x="1066800" y="1447800"/>
            <a:ext cx="6705600" cy="50787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45071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a:t>
            </a:r>
            <a:endParaRPr lang="en-US" dirty="0"/>
          </a:p>
        </p:txBody>
      </p:sp>
      <p:sp>
        <p:nvSpPr>
          <p:cNvPr id="4" name="Content Placeholder 3"/>
          <p:cNvSpPr>
            <a:spLocks noGrp="1"/>
          </p:cNvSpPr>
          <p:nvPr>
            <p:ph sz="quarter" idx="1"/>
          </p:nvPr>
        </p:nvSpPr>
        <p:spPr>
          <a:xfrm>
            <a:off x="914400" y="1447800"/>
            <a:ext cx="4114800" cy="4572000"/>
          </a:xfrm>
        </p:spPr>
        <p:txBody>
          <a:bodyPr/>
          <a:lstStyle/>
          <a:p>
            <a:r>
              <a:rPr lang="en-US" dirty="0" smtClean="0"/>
              <a:t>PPT in English and Spanish to help facilitate a whole group parent meeting</a:t>
            </a:r>
            <a:endParaRPr lang="en-US" dirty="0"/>
          </a:p>
        </p:txBody>
      </p:sp>
      <p:graphicFrame>
        <p:nvGraphicFramePr>
          <p:cNvPr id="27649" name="Object 1"/>
          <p:cNvGraphicFramePr>
            <a:graphicFrameLocks noChangeAspect="1"/>
          </p:cNvGraphicFramePr>
          <p:nvPr>
            <p:extLst>
              <p:ext uri="{D42A27DB-BD31-4B8C-83A1-F6EECF244321}">
                <p14:modId xmlns:p14="http://schemas.microsoft.com/office/powerpoint/2010/main" val="3988916345"/>
              </p:ext>
            </p:extLst>
          </p:nvPr>
        </p:nvGraphicFramePr>
        <p:xfrm>
          <a:off x="4191000" y="2667000"/>
          <a:ext cx="4570413" cy="3427413"/>
        </p:xfrm>
        <a:graphic>
          <a:graphicData uri="http://schemas.openxmlformats.org/presentationml/2006/ole">
            <mc:AlternateContent xmlns:mc="http://schemas.openxmlformats.org/markup-compatibility/2006">
              <mc:Choice xmlns:v="urn:schemas-microsoft-com:vml" Requires="v">
                <p:oleObj spid="_x0000_s27895" name="Presentation" r:id="rId5" imgW="4559300" imgH="3429000" progId="">
                  <p:embed/>
                </p:oleObj>
              </mc:Choice>
              <mc:Fallback>
                <p:oleObj name="Presentation" r:id="rId5" imgW="4559300" imgH="3429000" progId="">
                  <p:embed/>
                  <p:pic>
                    <p:nvPicPr>
                      <p:cNvPr id="0" name="Picture 2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667000"/>
                        <a:ext cx="4570413" cy="342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838200" y="3352800"/>
            <a:ext cx="2819400" cy="523220"/>
          </a:xfrm>
          <a:prstGeom prst="rect">
            <a:avLst/>
          </a:prstGeom>
          <a:noFill/>
        </p:spPr>
        <p:txBody>
          <a:bodyPr wrap="square" rtlCol="0">
            <a:spAutoFit/>
          </a:bodyPr>
          <a:lstStyle/>
          <a:p>
            <a:r>
              <a:rPr lang="en-US" sz="2800" b="1" dirty="0" smtClean="0"/>
              <a:t>*Coming Soon </a:t>
            </a:r>
            <a:endParaRPr lang="en-US" sz="2800" b="1" dirty="0"/>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Instructional Online Accountability System</a:t>
            </a:r>
            <a:endParaRPr lang="en-US" dirty="0"/>
          </a:p>
        </p:txBody>
      </p:sp>
      <p:sp>
        <p:nvSpPr>
          <p:cNvPr id="3" name="Content Placeholder 2"/>
          <p:cNvSpPr>
            <a:spLocks noGrp="1"/>
          </p:cNvSpPr>
          <p:nvPr>
            <p:ph sz="quarter" idx="1"/>
          </p:nvPr>
        </p:nvSpPr>
        <p:spPr>
          <a:xfrm>
            <a:off x="914400" y="1447800"/>
            <a:ext cx="3962400" cy="4572000"/>
          </a:xfrm>
        </p:spPr>
        <p:txBody>
          <a:bodyPr>
            <a:normAutofit lnSpcReduction="10000"/>
          </a:bodyPr>
          <a:lstStyle/>
          <a:p>
            <a:r>
              <a:rPr lang="en-US" b="1" dirty="0" smtClean="0"/>
              <a:t>Certification:</a:t>
            </a:r>
          </a:p>
          <a:p>
            <a:pPr lvl="1"/>
            <a:r>
              <a:rPr lang="en-US" u="sng" dirty="0" smtClean="0"/>
              <a:t>AUG</a:t>
            </a:r>
            <a:r>
              <a:rPr lang="en-US" dirty="0" smtClean="0"/>
              <a:t> -LTEL Designee Form </a:t>
            </a:r>
          </a:p>
          <a:p>
            <a:pPr lvl="1"/>
            <a:r>
              <a:rPr lang="en-US" u="sng" dirty="0" smtClean="0"/>
              <a:t>DEC</a:t>
            </a:r>
            <a:r>
              <a:rPr lang="en-US" dirty="0" smtClean="0"/>
              <a:t> -LTEL Student-Parent Meeting #1</a:t>
            </a:r>
            <a:endParaRPr lang="en-US" b="1" dirty="0" smtClean="0"/>
          </a:p>
          <a:p>
            <a:pPr lvl="1"/>
            <a:r>
              <a:rPr lang="en-US" u="sng" dirty="0" smtClean="0"/>
              <a:t>APR</a:t>
            </a:r>
            <a:r>
              <a:rPr lang="en-US" dirty="0" smtClean="0"/>
              <a:t> -LTEL </a:t>
            </a:r>
            <a:r>
              <a:rPr lang="en-US" dirty="0"/>
              <a:t>Student-Parent Meeting </a:t>
            </a:r>
            <a:r>
              <a:rPr lang="en-US" dirty="0" smtClean="0"/>
              <a:t>#2 </a:t>
            </a:r>
          </a:p>
          <a:p>
            <a:r>
              <a:rPr lang="en-US" b="1" dirty="0" smtClean="0"/>
              <a:t>Upload:</a:t>
            </a:r>
          </a:p>
          <a:p>
            <a:pPr lvl="1"/>
            <a:r>
              <a:rPr lang="en-US" dirty="0" smtClean="0"/>
              <a:t>EL Roster identifying all LTEL students*</a:t>
            </a:r>
          </a:p>
          <a:p>
            <a:pPr lvl="1"/>
            <a:r>
              <a:rPr lang="en-US" dirty="0" smtClean="0"/>
              <a:t>Meeting announcement</a:t>
            </a:r>
            <a:endParaRPr lang="en-US" dirty="0"/>
          </a:p>
          <a:p>
            <a:pPr lvl="1"/>
            <a:r>
              <a:rPr lang="en-US" dirty="0" smtClean="0"/>
              <a:t>3 completed LTEL Student Goal Sheets*</a:t>
            </a:r>
          </a:p>
        </p:txBody>
      </p:sp>
      <p:pic>
        <p:nvPicPr>
          <p:cNvPr id="4" name="Picture 2">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555" r="63217" b="20311"/>
          <a:stretch/>
        </p:blipFill>
        <p:spPr bwMode="auto">
          <a:xfrm>
            <a:off x="5715000" y="1032386"/>
            <a:ext cx="2198723" cy="153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201" t="11141" r="31176" b="7465"/>
          <a:stretch/>
        </p:blipFill>
        <p:spPr bwMode="auto">
          <a:xfrm>
            <a:off x="5410200" y="2656490"/>
            <a:ext cx="3239814" cy="39450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35724" y="6232238"/>
            <a:ext cx="4217276" cy="369332"/>
          </a:xfrm>
          <a:prstGeom prst="rect">
            <a:avLst/>
          </a:prstGeom>
          <a:solidFill>
            <a:srgbClr val="FFFF00"/>
          </a:solidFill>
        </p:spPr>
        <p:txBody>
          <a:bodyPr wrap="square" rtlCol="0">
            <a:spAutoFit/>
          </a:bodyPr>
          <a:lstStyle/>
          <a:p>
            <a:r>
              <a:rPr lang="en-US" b="1" dirty="0" smtClean="0"/>
              <a:t>*White out or black out student names</a:t>
            </a:r>
            <a:endParaRPr lang="en-US" b="1" dirty="0"/>
          </a:p>
        </p:txBody>
      </p:sp>
    </p:spTree>
    <p:extLst>
      <p:ext uri="{BB962C8B-B14F-4D97-AF65-F5344CB8AC3E}">
        <p14:creationId xmlns:p14="http://schemas.microsoft.com/office/powerpoint/2010/main" val="350697818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2014-15 Goals</a:t>
            </a:r>
            <a:endParaRPr lang="en-US" dirty="0"/>
          </a:p>
        </p:txBody>
      </p:sp>
      <p:sp>
        <p:nvSpPr>
          <p:cNvPr id="3" name="Content Placeholder 2"/>
          <p:cNvSpPr>
            <a:spLocks noGrp="1"/>
          </p:cNvSpPr>
          <p:nvPr>
            <p:ph sz="quarter" idx="1"/>
          </p:nvPr>
        </p:nvSpPr>
        <p:spPr>
          <a:xfrm>
            <a:off x="914400" y="1600200"/>
            <a:ext cx="7772400" cy="4572000"/>
          </a:xfrm>
        </p:spPr>
        <p:txBody>
          <a:bodyPr/>
          <a:lstStyle/>
          <a:p>
            <a:r>
              <a:rPr lang="en-US" dirty="0" smtClean="0"/>
              <a:t>Monitor all LTELs</a:t>
            </a:r>
          </a:p>
          <a:p>
            <a:r>
              <a:rPr lang="en-US" dirty="0" smtClean="0"/>
              <a:t>All LTEL students and their parents will meet twice with the LTEL Designee</a:t>
            </a:r>
          </a:p>
          <a:p>
            <a:pPr lvl="1"/>
            <a:r>
              <a:rPr lang="en-US" dirty="0" smtClean="0"/>
              <a:t>First semester</a:t>
            </a:r>
          </a:p>
          <a:p>
            <a:pPr lvl="1"/>
            <a:r>
              <a:rPr lang="en-US" dirty="0" smtClean="0"/>
              <a:t>Second semester</a:t>
            </a:r>
          </a:p>
          <a:p>
            <a:r>
              <a:rPr lang="en-US" dirty="0" smtClean="0"/>
              <a:t>LTEL Designee must be an active participant of the LAT Meetings</a:t>
            </a:r>
          </a:p>
        </p:txBody>
      </p:sp>
      <p:pic>
        <p:nvPicPr>
          <p:cNvPr id="136194" name="Picture 2" descr="http://www.schoolforlittlepeople.com/wp-content/uploads/2012/01/Calendar-Clip-Art-Free.jpg"/>
          <p:cNvPicPr>
            <a:picLocks noChangeAspect="1" noChangeArrowheads="1"/>
          </p:cNvPicPr>
          <p:nvPr/>
        </p:nvPicPr>
        <p:blipFill>
          <a:blip r:embed="rId2" cstate="print"/>
          <a:srcRect/>
          <a:stretch>
            <a:fillRect/>
          </a:stretch>
        </p:blipFill>
        <p:spPr bwMode="auto">
          <a:xfrm>
            <a:off x="6348256" y="4953000"/>
            <a:ext cx="2110854" cy="1524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lstStyle/>
          <a:p>
            <a:pPr>
              <a:buFont typeface="Wingdings" pitchFamily="2" charset="2"/>
              <a:buChar char="Ø"/>
            </a:pPr>
            <a:r>
              <a:rPr lang="en-US" dirty="0" smtClean="0"/>
              <a:t>To receive an overview of the agreement made with LAUSD and the Office for Civil Rights</a:t>
            </a:r>
          </a:p>
          <a:p>
            <a:pPr>
              <a:buFont typeface="Wingdings" pitchFamily="2" charset="2"/>
              <a:buChar char="Ø"/>
            </a:pPr>
            <a:r>
              <a:rPr lang="en-US" dirty="0" smtClean="0"/>
              <a:t>To define Long Term English Learners</a:t>
            </a:r>
          </a:p>
          <a:p>
            <a:pPr>
              <a:buFont typeface="Wingdings" pitchFamily="2" charset="2"/>
              <a:buChar char="Ø"/>
            </a:pPr>
            <a:r>
              <a:rPr lang="en-US" dirty="0" smtClean="0"/>
              <a:t>To understand the roles and responsibilities of the LTEL Designee</a:t>
            </a:r>
          </a:p>
          <a:p>
            <a:pPr>
              <a:buFont typeface="Wingdings" pitchFamily="2" charset="2"/>
              <a:buChar char="Ø"/>
            </a:pPr>
            <a:r>
              <a:rPr lang="en-US" dirty="0" smtClean="0"/>
              <a:t>To understand how to use the district’s monitoring tools and resources </a:t>
            </a:r>
          </a:p>
        </p:txBody>
      </p:sp>
      <p:pic>
        <p:nvPicPr>
          <p:cNvPr id="4" name="Picture 2"/>
          <p:cNvPicPr>
            <a:picLocks noChangeAspect="1" noChangeArrowheads="1"/>
          </p:cNvPicPr>
          <p:nvPr/>
        </p:nvPicPr>
        <p:blipFill>
          <a:blip r:embed="rId2" cstate="print"/>
          <a:srcRect/>
          <a:stretch>
            <a:fillRect/>
          </a:stretch>
        </p:blipFill>
        <p:spPr bwMode="auto">
          <a:xfrm>
            <a:off x="2971800" y="4114801"/>
            <a:ext cx="2943225" cy="23622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660400"/>
            <a:ext cx="6318250" cy="3554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4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0400" y="4316413"/>
            <a:ext cx="27749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6362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a:t>BUL-6266.0 </a:t>
            </a:r>
            <a:r>
              <a:rPr lang="en-US" dirty="0" smtClean="0"/>
              <a:t>LTEL Policy</a:t>
            </a:r>
            <a:endParaRPr lang="en-US" dirty="0"/>
          </a:p>
        </p:txBody>
      </p:sp>
      <p:pic>
        <p:nvPicPr>
          <p:cNvPr id="716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37" t="11595" r="31054" b="1099"/>
          <a:stretch/>
        </p:blipFill>
        <p:spPr bwMode="auto">
          <a:xfrm>
            <a:off x="2590800" y="1524000"/>
            <a:ext cx="3843735" cy="4953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38798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4866</TotalTime>
  <Words>2081</Words>
  <Application>Microsoft Macintosh PowerPoint</Application>
  <PresentationFormat>On-screen Show (4:3)</PresentationFormat>
  <Paragraphs>335</Paragraphs>
  <Slides>88</Slides>
  <Notes>13</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0" baseType="lpstr">
      <vt:lpstr>Equity</vt:lpstr>
      <vt:lpstr>Presentation</vt:lpstr>
      <vt:lpstr>LTEL Designee Training</vt:lpstr>
      <vt:lpstr>Objectives</vt:lpstr>
      <vt:lpstr>Warm Up: “Like Me”</vt:lpstr>
      <vt:lpstr>Professional Reading</vt:lpstr>
      <vt:lpstr>Share out: “Say, Mean, Matter”</vt:lpstr>
      <vt:lpstr>LAUSD’s definition of LTELs</vt:lpstr>
      <vt:lpstr>LTELs in Ed. Code</vt:lpstr>
      <vt:lpstr>LTELs with IEPs</vt:lpstr>
      <vt:lpstr>BUL-6266.0 LTEL Policy</vt:lpstr>
      <vt:lpstr>PowerPoint Presentation</vt:lpstr>
      <vt:lpstr>LTEL Data</vt:lpstr>
      <vt:lpstr>ESC West Data</vt:lpstr>
      <vt:lpstr>Table Talk</vt:lpstr>
      <vt:lpstr>Master Plan</vt:lpstr>
      <vt:lpstr>Master Plan</vt:lpstr>
      <vt:lpstr>ESC West</vt:lpstr>
      <vt:lpstr>Performance Meter</vt:lpstr>
      <vt:lpstr>Reclassification of Eligible Students  (LPA/Basic Skills Assessment Results)  BUL-5619.2</vt:lpstr>
      <vt:lpstr>*Basic English Skills Assessment for Reclassification for 2014-2015</vt:lpstr>
      <vt:lpstr>LTEL Designee Roles &amp; Responsibilities</vt:lpstr>
      <vt:lpstr>Activating Prior Knowledge: Acronym Game</vt:lpstr>
      <vt:lpstr>Tools  for Monitoring  LTEL Data</vt:lpstr>
      <vt:lpstr>My Integrated Student Information System (MiSiS)</vt:lpstr>
      <vt:lpstr>MiSiS: EL Rosters</vt:lpstr>
      <vt:lpstr>MiSiS: Master Plan Roster</vt:lpstr>
      <vt:lpstr>MiSiS: EL Rosters</vt:lpstr>
      <vt:lpstr>MiSiS: EL Rosters</vt:lpstr>
      <vt:lpstr>MiSiS: EL Rosters</vt:lpstr>
      <vt:lpstr>Master Plan Roster</vt:lpstr>
      <vt:lpstr>English Learner Roster</vt:lpstr>
      <vt:lpstr>EL Roster</vt:lpstr>
      <vt:lpstr>EL Roster</vt:lpstr>
      <vt:lpstr>Guided Practice</vt:lpstr>
      <vt:lpstr>MyData</vt:lpstr>
      <vt:lpstr>mydata.lausd.net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Accessing ELD Progress Profile</vt:lpstr>
      <vt:lpstr>Accessing ELD Progress Profile</vt:lpstr>
      <vt:lpstr>Accessing ELD Progress Profile</vt:lpstr>
      <vt:lpstr>ELD Progress Profile</vt:lpstr>
      <vt:lpstr>LTEL Student-Parent Conference</vt:lpstr>
      <vt:lpstr>Preparing for the parent/student conference</vt:lpstr>
      <vt:lpstr>Conference Practice</vt:lpstr>
      <vt:lpstr>It’s Your Turn</vt:lpstr>
      <vt:lpstr>Goals for Meeting  Grade Level Standards</vt:lpstr>
      <vt:lpstr>Goals for Meeting Grade Level Standards</vt:lpstr>
      <vt:lpstr>PowerPoint Presentation</vt:lpstr>
      <vt:lpstr>PowerPoint Presentation</vt:lpstr>
      <vt:lpstr>PowerPoint Presentation</vt:lpstr>
      <vt:lpstr>PowerPoint Presentation</vt:lpstr>
      <vt:lpstr>PowerPoint Presentation</vt:lpstr>
      <vt:lpstr>Elementary My Data Screens</vt:lpstr>
      <vt:lpstr>PowerPoint Presentation</vt:lpstr>
      <vt:lpstr>PowerPoint Presentation</vt:lpstr>
      <vt:lpstr>PowerPoint Presentation</vt:lpstr>
      <vt:lpstr>Elementary – English Language Arts</vt:lpstr>
      <vt:lpstr>Secondary MyData Screens</vt:lpstr>
      <vt:lpstr>PowerPoint Presentation</vt:lpstr>
      <vt:lpstr>PowerPoint Presentation</vt:lpstr>
      <vt:lpstr>PowerPoint Presentation</vt:lpstr>
      <vt:lpstr>Secondary – English Language Arts</vt:lpstr>
      <vt:lpstr>It’s Your Turn</vt:lpstr>
      <vt:lpstr>PowerPoint Presentation</vt:lpstr>
      <vt:lpstr>LTEL Students and  Parents Meeting </vt:lpstr>
      <vt:lpstr>LTEL Students and Parents Meeting Expectations</vt:lpstr>
      <vt:lpstr>MEM-6046.1       Attachment A</vt:lpstr>
      <vt:lpstr>MEM-6046.1       Attachment A</vt:lpstr>
      <vt:lpstr>MEM-6046.1       Attachment A</vt:lpstr>
      <vt:lpstr>PowerPoint Presentation</vt:lpstr>
      <vt:lpstr>PowerPoint Presentation</vt:lpstr>
      <vt:lpstr>LTEL Student-Parent Meetings</vt:lpstr>
      <vt:lpstr>Table Talk</vt:lpstr>
      <vt:lpstr>BUL-6266.0 LTEL Designees’ Roles and Responsibilities</vt:lpstr>
      <vt:lpstr>Roles and Responsibilities</vt:lpstr>
      <vt:lpstr>Documentation: LTEL Designee Form</vt:lpstr>
      <vt:lpstr>Documentation: LTEL Student Goal Sheet </vt:lpstr>
      <vt:lpstr>Documentation: Meeting Log</vt:lpstr>
      <vt:lpstr>Additional Resource</vt:lpstr>
      <vt:lpstr>Instructional Online Accountability System</vt:lpstr>
      <vt:lpstr>2014-15 Goals</vt:lpstr>
      <vt:lpstr>Objectives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LTEL Designee Training</dc:title>
  <dc:creator>Veronica Arevalo</dc:creator>
  <cp:lastModifiedBy>Los Angeles Unified School District</cp:lastModifiedBy>
  <cp:revision>436</cp:revision>
  <cp:lastPrinted>2014-10-08T22:54:37Z</cp:lastPrinted>
  <dcterms:created xsi:type="dcterms:W3CDTF">2014-10-06T21:50:19Z</dcterms:created>
  <dcterms:modified xsi:type="dcterms:W3CDTF">2014-10-10T14:45:21Z</dcterms:modified>
</cp:coreProperties>
</file>